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9" r:id="rId4"/>
    <p:sldId id="271" r:id="rId5"/>
    <p:sldId id="261" r:id="rId6"/>
    <p:sldId id="272" r:id="rId7"/>
    <p:sldId id="262" r:id="rId8"/>
    <p:sldId id="273" r:id="rId9"/>
    <p:sldId id="283" r:id="rId10"/>
    <p:sldId id="263" r:id="rId11"/>
    <p:sldId id="274" r:id="rId12"/>
    <p:sldId id="265" r:id="rId13"/>
    <p:sldId id="275" r:id="rId14"/>
    <p:sldId id="264" r:id="rId15"/>
    <p:sldId id="276" r:id="rId16"/>
    <p:sldId id="266" r:id="rId17"/>
    <p:sldId id="277" r:id="rId18"/>
    <p:sldId id="284" r:id="rId19"/>
    <p:sldId id="267" r:id="rId20"/>
    <p:sldId id="278" r:id="rId21"/>
    <p:sldId id="268" r:id="rId22"/>
    <p:sldId id="279" r:id="rId23"/>
    <p:sldId id="269" r:id="rId24"/>
    <p:sldId id="280" r:id="rId25"/>
    <p:sldId id="270" r:id="rId26"/>
    <p:sldId id="281" r:id="rId27"/>
    <p:sldId id="286" r:id="rId28"/>
    <p:sldId id="285"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29" autoAdjust="0"/>
    <p:restoredTop sz="82020" autoAdjust="0"/>
  </p:normalViewPr>
  <p:slideViewPr>
    <p:cSldViewPr>
      <p:cViewPr varScale="1">
        <p:scale>
          <a:sx n="70" d="100"/>
          <a:sy n="70" d="100"/>
        </p:scale>
        <p:origin x="-1378"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568" y="-91"/>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492BCB-1B02-4844-B982-FD673EF785C1}" type="datetimeFigureOut">
              <a:rPr lang="en-US" smtClean="0"/>
              <a:pPr/>
              <a:t>5/3/2014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A9CFB-2827-4BF9-99FC-85D688A939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3A9CFB-2827-4BF9-99FC-85D688A9395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3A9CFB-2827-4BF9-99FC-85D688A9395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878C30-8086-4BAE-9E0C-0142BBB99B6A}" type="datetime1">
              <a:rPr lang="en-US" smtClean="0"/>
              <a:pPr/>
              <a:t>5/3/2014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r>
              <a:rPr kumimoji="0" lang="vi-VN" smtClean="0"/>
              <a:t>© 2014 Trường Việt Ngữ &amp; Văn Hóa PBC, All Right Reserved</a:t>
            </a:r>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FA920B-ECF5-4FA9-9231-FAA03D1B6858}" type="datetime1">
              <a:rPr lang="en-US" smtClean="0"/>
              <a:pPr/>
              <a:t>5/3/2014</a:t>
            </a:fld>
            <a:endParaRPr lang="en-US"/>
          </a:p>
        </p:txBody>
      </p:sp>
      <p:sp>
        <p:nvSpPr>
          <p:cNvPr id="5" name="Footer Placeholder 4"/>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AC9D18-B66B-44F6-850B-2D36114DC549}" type="datetime1">
              <a:rPr lang="en-US" smtClean="0"/>
              <a:pPr/>
              <a:t>5/3/2014</a:t>
            </a:fld>
            <a:endParaRPr lang="en-US"/>
          </a:p>
        </p:txBody>
      </p:sp>
      <p:sp>
        <p:nvSpPr>
          <p:cNvPr id="5" name="Footer Placeholder 4"/>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1A213BC6-D25E-4E7F-8AC6-82EC27E43D55}" type="datetime1">
              <a:rPr lang="en-US" smtClean="0"/>
              <a:pPr algn="r" eaLnBrk="1" latinLnBrk="0" hangingPunct="1"/>
              <a:t>5/3/2014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r>
              <a:rPr kumimoji="0" lang="vi-VN" smtClean="0"/>
              <a:t>© 2014 Trường Việt Ngữ &amp; Văn Hóa PBC, All Right Reserved</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7A903-0C11-4D5A-9999-1D785AC8431C}" type="datetime1">
              <a:rPr lang="en-US" smtClean="0"/>
              <a:pPr/>
              <a:t>5/3/2014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kumimoji="0" lang="vi-VN" smtClean="0"/>
              <a:t>© 2014 Trường Việt Ngữ &amp; Văn Hóa PBC, All Right Reserved</a:t>
            </a:r>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98E1E4-3EF5-48A9-B313-9CF126323307}" type="datetime1">
              <a:rPr lang="en-US" smtClean="0"/>
              <a:pPr/>
              <a:t>5/3/2014</a:t>
            </a:fld>
            <a:endParaRPr lang="en-US"/>
          </a:p>
        </p:txBody>
      </p:sp>
      <p:sp>
        <p:nvSpPr>
          <p:cNvPr id="6" name="Footer Placeholder 5"/>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F07F685-BECC-4B5A-952F-FF9F86690646}" type="datetime1">
              <a:rPr lang="en-US" smtClean="0"/>
              <a:pPr/>
              <a:t>5/3/2014</a:t>
            </a:fld>
            <a:endParaRPr lang="en-US"/>
          </a:p>
        </p:txBody>
      </p:sp>
      <p:sp>
        <p:nvSpPr>
          <p:cNvPr id="8" name="Footer Placeholder 7"/>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9DBC4D95-CC80-478F-851C-E55D9C25C8D3}" type="datetime1">
              <a:rPr lang="en-US" smtClean="0"/>
              <a:pPr algn="r" eaLnBrk="1" latinLnBrk="0" hangingPunct="1"/>
              <a:t>5/3/2014</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r>
              <a:rPr kumimoji="0" lang="vi-VN" smtClean="0"/>
              <a:t>© 2014 Trường Việt Ngữ &amp; Văn Hóa PBC, All Right Reserved</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27398-DF8D-4A40-A490-D9EDF482BB39}" type="datetime1">
              <a:rPr lang="en-US" smtClean="0"/>
              <a:pPr/>
              <a:t>5/3/2014</a:t>
            </a:fld>
            <a:endParaRPr lang="en-US"/>
          </a:p>
        </p:txBody>
      </p:sp>
      <p:sp>
        <p:nvSpPr>
          <p:cNvPr id="3" name="Footer Placeholder 2"/>
          <p:cNvSpPr>
            <a:spLocks noGrp="1"/>
          </p:cNvSpPr>
          <p:nvPr>
            <p:ph type="ftr" sz="quarter" idx="11"/>
          </p:nvPr>
        </p:nvSpPr>
        <p:spPr/>
        <p:txBody>
          <a:bodyPr/>
          <a:lstStyle/>
          <a:p>
            <a:r>
              <a:rPr kumimoji="0" lang="vi-VN" smtClean="0"/>
              <a:t>© 2014 Trường Việt Ngữ &amp; Văn Hóa PBC, All Right Reserved</a:t>
            </a:r>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1E777F60-2732-4C43-B206-66851D9821F8}" type="datetime1">
              <a:rPr lang="en-US" smtClean="0"/>
              <a:pPr algn="r" eaLnBrk="1" latinLnBrk="0" hangingPunct="1"/>
              <a:t>5/3/2014</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r>
              <a:rPr kumimoji="0" lang="vi-VN" smtClean="0"/>
              <a:t>© 2014 Trường Việt Ngữ &amp; Văn Hóa PBC, All Right Reserved</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D206D589-0845-4C00-A78C-A633C86060C3}" type="datetime1">
              <a:rPr lang="en-US" smtClean="0"/>
              <a:pPr algn="r" eaLnBrk="1" latinLnBrk="0" hangingPunct="1"/>
              <a:t>5/3/2014</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r>
              <a:rPr kumimoji="0" lang="vi-VN" smtClean="0"/>
              <a:t>© 2014 Trường Việt Ngữ &amp; Văn Hóa PBC, All Right Reserved</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FDBA274A-3A5B-41CA-99A8-C52810DF24B8}" type="datetime1">
              <a:rPr lang="en-US" smtClean="0"/>
              <a:pPr algn="r" eaLnBrk="1" latinLnBrk="0" hangingPunct="1"/>
              <a:t>5/3/2014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r>
              <a:rPr kumimoji="0" lang="vi-VN" smtClean="0">
                <a:solidFill>
                  <a:schemeClr val="tx2"/>
                </a:solidFill>
              </a:rPr>
              <a:t>© 2014 Trường Việt Ngữ &amp; Văn Hóa PBC, All Right Reserved</a:t>
            </a:r>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lker.com/cliparts/8/9/9/d/11949855741697952186small_house_01.svg.med.png" TargetMode="External"/><Relationship Id="rId2" Type="http://schemas.openxmlformats.org/officeDocument/2006/relationships/hyperlink" Target="http://webgiare.vn/chuyen-cay-tao.htm" TargetMode="External"/><Relationship Id="rId1" Type="http://schemas.openxmlformats.org/officeDocument/2006/relationships/slideLayout" Target="../slideLayouts/slideLayout2.xml"/><Relationship Id="rId4" Type="http://schemas.openxmlformats.org/officeDocument/2006/relationships/hyperlink" Target="https://twobarkingdogs.files.wordpress.com/2009/04/tree-shadow.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Bài</a:t>
            </a:r>
            <a:r>
              <a:rPr lang="en-US" dirty="0" smtClean="0"/>
              <a:t> </a:t>
            </a:r>
            <a:r>
              <a:rPr lang="en-US" err="1" smtClean="0"/>
              <a:t>Học</a:t>
            </a:r>
            <a:r>
              <a:rPr lang="en-US" smtClean="0"/>
              <a:t> 19:</a:t>
            </a:r>
            <a:r>
              <a:rPr lang="en-US" dirty="0" smtClean="0"/>
              <a:t/>
            </a:r>
            <a:br>
              <a:rPr lang="en-US" dirty="0" smtClean="0"/>
            </a:br>
            <a:r>
              <a:rPr lang="en-US" smtClean="0"/>
              <a:t> </a:t>
            </a:r>
            <a:r>
              <a:rPr lang="en-US" sz="4000" smtClean="0"/>
              <a:t>Chuyện Cây Táo</a:t>
            </a:r>
            <a:endParaRPr lang="en-US" sz="4000" dirty="0"/>
          </a:p>
        </p:txBody>
      </p:sp>
      <p:sp>
        <p:nvSpPr>
          <p:cNvPr id="3" name="Subtitle 2"/>
          <p:cNvSpPr>
            <a:spLocks noGrp="1"/>
          </p:cNvSpPr>
          <p:nvPr>
            <p:ph type="subTitle" idx="1"/>
          </p:nvPr>
        </p:nvSpPr>
        <p:spPr/>
        <p:txBody>
          <a:bodyPr/>
          <a:lstStyle/>
          <a:p>
            <a:r>
              <a:rPr lang="en-US" dirty="0" err="1" smtClean="0"/>
              <a:t>Lớp</a:t>
            </a:r>
            <a:r>
              <a:rPr lang="en-US" dirty="0" smtClean="0"/>
              <a:t> </a:t>
            </a:r>
            <a:r>
              <a:rPr lang="en-US" dirty="0" err="1" smtClean="0"/>
              <a:t>Bảy</a:t>
            </a:r>
            <a:r>
              <a:rPr lang="en-US" dirty="0" smtClean="0"/>
              <a:t> – </a:t>
            </a:r>
            <a:r>
              <a:rPr lang="en-US" dirty="0" err="1" smtClean="0"/>
              <a:t>Niên</a:t>
            </a:r>
            <a:r>
              <a:rPr lang="en-US" dirty="0" smtClean="0"/>
              <a:t> </a:t>
            </a:r>
            <a:r>
              <a:rPr lang="en-US" dirty="0" err="1" smtClean="0"/>
              <a:t>Khóa</a:t>
            </a:r>
            <a:r>
              <a:rPr lang="en-US" dirty="0" smtClean="0"/>
              <a:t> 2013-2014</a:t>
            </a:r>
          </a:p>
          <a:p>
            <a:r>
              <a:rPr lang="en-US" dirty="0" err="1" smtClean="0"/>
              <a:t>Trường</a:t>
            </a:r>
            <a:r>
              <a:rPr lang="en-US" dirty="0" smtClean="0"/>
              <a:t> </a:t>
            </a:r>
            <a:r>
              <a:rPr lang="en-US" dirty="0" err="1" smtClean="0"/>
              <a:t>Việt</a:t>
            </a:r>
            <a:r>
              <a:rPr lang="en-US" dirty="0" smtClean="0"/>
              <a:t> </a:t>
            </a:r>
            <a:r>
              <a:rPr lang="en-US" dirty="0" err="1" smtClean="0"/>
              <a:t>Ngữ</a:t>
            </a:r>
            <a:r>
              <a:rPr lang="en-US" dirty="0" smtClean="0"/>
              <a:t> &amp; </a:t>
            </a:r>
            <a:r>
              <a:rPr lang="en-US" dirty="0" err="1" smtClean="0"/>
              <a:t>Văn</a:t>
            </a:r>
            <a:r>
              <a:rPr lang="en-US" dirty="0" smtClean="0"/>
              <a:t> </a:t>
            </a:r>
            <a:r>
              <a:rPr lang="en-US" dirty="0" err="1" smtClean="0"/>
              <a:t>Hóa</a:t>
            </a:r>
            <a:r>
              <a:rPr lang="en-US" dirty="0" smtClean="0"/>
              <a:t> </a:t>
            </a:r>
            <a:r>
              <a:rPr lang="en-US" dirty="0" err="1" smtClean="0"/>
              <a:t>Phan</a:t>
            </a:r>
            <a:r>
              <a:rPr lang="en-US" dirty="0" smtClean="0"/>
              <a:t> </a:t>
            </a:r>
            <a:r>
              <a:rPr lang="en-US" dirty="0" err="1" smtClean="0"/>
              <a:t>Bội</a:t>
            </a:r>
            <a:r>
              <a:rPr lang="en-US" dirty="0" smtClean="0"/>
              <a:t> </a:t>
            </a:r>
            <a:r>
              <a:rPr lang="en-US" dirty="0" err="1" smtClean="0"/>
              <a:t>Châu</a:t>
            </a:r>
            <a:endParaRPr lang="en-US" dirty="0"/>
          </a:p>
        </p:txBody>
      </p:sp>
      <p:pic>
        <p:nvPicPr>
          <p:cNvPr id="4" name="Picture 3" descr="SchoolLogo.png"/>
          <p:cNvPicPr>
            <a:picLocks noChangeAspect="1"/>
          </p:cNvPicPr>
          <p:nvPr/>
        </p:nvPicPr>
        <p:blipFill>
          <a:blip r:embed="rId3" cstate="print"/>
          <a:stretch>
            <a:fillRect/>
          </a:stretch>
        </p:blipFill>
        <p:spPr>
          <a:xfrm>
            <a:off x="6705600" y="457200"/>
            <a:ext cx="1883508" cy="1810362"/>
          </a:xfrm>
          <a:prstGeom prst="rect">
            <a:avLst/>
          </a:prstGeom>
        </p:spPr>
      </p:pic>
      <p:pic>
        <p:nvPicPr>
          <p:cNvPr id="5" name="Picture 4" descr="CongDoanAnaheimLogo.png"/>
          <p:cNvPicPr>
            <a:picLocks noChangeAspect="1"/>
          </p:cNvPicPr>
          <p:nvPr/>
        </p:nvPicPr>
        <p:blipFill>
          <a:blip r:embed="rId4" cstate="print"/>
          <a:stretch>
            <a:fillRect/>
          </a:stretch>
        </p:blipFill>
        <p:spPr>
          <a:xfrm>
            <a:off x="1905000" y="381000"/>
            <a:ext cx="2035231" cy="1974194"/>
          </a:xfrm>
          <a:prstGeom prst="rect">
            <a:avLst/>
          </a:prstGeom>
        </p:spPr>
      </p:pic>
      <p:sp>
        <p:nvSpPr>
          <p:cNvPr id="6" name="TextBox 5"/>
          <p:cNvSpPr txBox="1"/>
          <p:nvPr/>
        </p:nvSpPr>
        <p:spPr>
          <a:xfrm>
            <a:off x="2971800" y="6553200"/>
            <a:ext cx="3352800" cy="215444"/>
          </a:xfrm>
          <a:prstGeom prst="rect">
            <a:avLst/>
          </a:prstGeom>
          <a:noFill/>
        </p:spPr>
        <p:txBody>
          <a:bodyPr wrap="square" rtlCol="0">
            <a:spAutoFit/>
          </a:bodyPr>
          <a:lstStyle/>
          <a:p>
            <a:r>
              <a:rPr lang="en-US" sz="800" dirty="0" smtClean="0"/>
              <a:t>© 2014 </a:t>
            </a:r>
            <a:r>
              <a:rPr lang="en-US" sz="800" dirty="0" err="1" smtClean="0"/>
              <a:t>Trường</a:t>
            </a:r>
            <a:r>
              <a:rPr lang="en-US" sz="800" dirty="0" smtClean="0"/>
              <a:t> </a:t>
            </a:r>
            <a:r>
              <a:rPr lang="en-US" sz="800" dirty="0" err="1" smtClean="0"/>
              <a:t>Việt</a:t>
            </a:r>
            <a:r>
              <a:rPr lang="en-US" sz="800" dirty="0" smtClean="0"/>
              <a:t> </a:t>
            </a:r>
            <a:r>
              <a:rPr lang="en-US" sz="800" dirty="0" err="1" smtClean="0"/>
              <a:t>Ngữ</a:t>
            </a:r>
            <a:r>
              <a:rPr lang="en-US" sz="800" dirty="0" smtClean="0"/>
              <a:t> &amp; </a:t>
            </a:r>
            <a:r>
              <a:rPr lang="en-US" sz="800" dirty="0" err="1" smtClean="0"/>
              <a:t>Văn</a:t>
            </a:r>
            <a:r>
              <a:rPr lang="en-US" sz="800" dirty="0" smtClean="0"/>
              <a:t> </a:t>
            </a:r>
            <a:r>
              <a:rPr lang="en-US" sz="800" dirty="0" err="1" smtClean="0"/>
              <a:t>Hóa</a:t>
            </a:r>
            <a:r>
              <a:rPr lang="en-US" sz="800" dirty="0" smtClean="0"/>
              <a:t> PBC, All Right Reserved</a:t>
            </a:r>
            <a:endParaRPr lang="en-US" sz="800" dirty="0"/>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1</a:t>
            </a:fld>
            <a:endParaRPr kumimoji="0" lang="en-US" dirty="0"/>
          </a:p>
        </p:txBody>
      </p:sp>
      <p:sp>
        <p:nvSpPr>
          <p:cNvPr id="8" name="Footer Placeholder 7"/>
          <p:cNvSpPr>
            <a:spLocks noGrp="1"/>
          </p:cNvSpPr>
          <p:nvPr>
            <p:ph type="ftr" sz="quarter" idx="11"/>
          </p:nvPr>
        </p:nvSpPr>
        <p:spPr/>
        <p:txBody>
          <a:bodyPr/>
          <a:lstStyle/>
          <a:p>
            <a:r>
              <a:rPr kumimoji="0" lang="vi-VN" smtClean="0"/>
              <a:t>© 2014 Trường Việt Ngữ &amp; Văn Hóa PBC, All Right Reserved</a:t>
            </a:r>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153400" cy="3124200"/>
          </a:xfrm>
        </p:spPr>
        <p:txBody>
          <a:bodyPr>
            <a:noAutofit/>
          </a:bodyPr>
          <a:lstStyle/>
          <a:p>
            <a:pPr>
              <a:buNone/>
            </a:pPr>
            <a:r>
              <a:rPr lang="en-US" sz="4400" smtClean="0"/>
              <a:t>Cậu bé rất mừng. Nó vặt tất cả táo trên cây và sung sướng bỏ đi, Cây táo lại buồn bã vì cậu bé chẳng quay lại nữa. </a:t>
            </a:r>
            <a:br>
              <a:rPr lang="en-US" sz="4400" smtClean="0"/>
            </a:br>
            <a:r>
              <a:rPr lang="en-US" sz="4400" smtClean="0"/>
              <a:t/>
            </a:r>
            <a:br>
              <a:rPr lang="en-US" sz="4400" smtClean="0"/>
            </a:br>
            <a:endParaRPr lang="en-US" sz="44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10</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ViSaoCayTaoBuon.png"/>
          <p:cNvPicPr>
            <a:picLocks noGrp="1" noChangeAspect="1"/>
          </p:cNvPicPr>
          <p:nvPr>
            <p:ph sz="quarter" idx="1"/>
          </p:nvPr>
        </p:nvPicPr>
        <p:blipFill>
          <a:blip r:embed="rId2" cstate="print"/>
          <a:stretch>
            <a:fillRect/>
          </a:stretch>
        </p:blipFill>
        <p:spPr>
          <a:xfrm>
            <a:off x="1447800" y="304800"/>
            <a:ext cx="5867400" cy="5520649"/>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11</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7" name="TextBox 6"/>
          <p:cNvSpPr txBox="1"/>
          <p:nvPr/>
        </p:nvSpPr>
        <p:spPr>
          <a:xfrm>
            <a:off x="2514600" y="6019800"/>
            <a:ext cx="4343400" cy="369332"/>
          </a:xfrm>
          <a:prstGeom prst="rect">
            <a:avLst/>
          </a:prstGeom>
          <a:noFill/>
        </p:spPr>
        <p:txBody>
          <a:bodyPr wrap="square" rtlCol="0">
            <a:spAutoFit/>
          </a:bodyPr>
          <a:lstStyle/>
          <a:p>
            <a:r>
              <a:rPr lang="en-US" i="1" smtClean="0"/>
              <a:t>Hình 5: Vì sao cây táo cảm thấy buồn?</a:t>
            </a:r>
            <a:endParaRPr lang="en-US" i="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7924800" cy="6400800"/>
          </a:xfrm>
        </p:spPr>
        <p:txBody>
          <a:bodyPr>
            <a:normAutofit fontScale="25000" lnSpcReduction="20000"/>
          </a:bodyPr>
          <a:lstStyle/>
          <a:p>
            <a:pPr>
              <a:buNone/>
            </a:pPr>
            <a:r>
              <a:rPr lang="en-US" sz="16000" smtClean="0"/>
              <a:t>Một hôm, cậu bé – giờ đã là một chàng trai – trở lại và cây táo vui lắm: </a:t>
            </a:r>
            <a:br>
              <a:rPr lang="en-US" sz="16000" smtClean="0"/>
            </a:br>
            <a:r>
              <a:rPr lang="en-US" sz="16000" smtClean="0"/>
              <a:t>- Hãy đến chơi với ta. </a:t>
            </a:r>
            <a:br>
              <a:rPr lang="en-US" sz="16000" smtClean="0"/>
            </a:br>
            <a:r>
              <a:rPr lang="en-US" sz="16000" smtClean="0"/>
              <a:t>- Cháu không có thời gian để chơi. Cháu còn phải làm việc nuôi sống gia đình. Gia đình cháu đang cần một mái nhà để trú ngụ. Bác có giúp gì được cháu không? </a:t>
            </a:r>
            <a:br>
              <a:rPr lang="en-US" sz="16000" smtClean="0"/>
            </a:br>
            <a:r>
              <a:rPr lang="en-US" sz="16000" smtClean="0"/>
              <a:t>- Ta xin lỗi, ta không có nhà. Nhưng cậu có thể chặt cành của ta để dựng nhà. </a:t>
            </a:r>
            <a:r>
              <a:rPr lang="en-US" smtClean="0"/>
              <a:t/>
            </a:r>
            <a:br>
              <a:rPr lang="en-US" smtClean="0"/>
            </a:br>
            <a:r>
              <a:rPr lang="en-US" smtClean="0"/>
              <a:t/>
            </a:r>
            <a:br>
              <a:rPr lang="en-US" smtClean="0"/>
            </a:br>
            <a:endParaRPr lang="en-US"/>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12</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auBeChatCayLamNha.png"/>
          <p:cNvPicPr>
            <a:picLocks noGrp="1" noChangeAspect="1"/>
          </p:cNvPicPr>
          <p:nvPr>
            <p:ph sz="quarter" idx="1"/>
          </p:nvPr>
        </p:nvPicPr>
        <p:blipFill>
          <a:blip r:embed="rId2" cstate="print"/>
          <a:stretch>
            <a:fillRect/>
          </a:stretch>
        </p:blipFill>
        <p:spPr>
          <a:xfrm>
            <a:off x="609600" y="304800"/>
            <a:ext cx="7772400" cy="4753507"/>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13</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7" name="TextBox 6"/>
          <p:cNvSpPr txBox="1"/>
          <p:nvPr/>
        </p:nvSpPr>
        <p:spPr>
          <a:xfrm>
            <a:off x="2362200" y="5410200"/>
            <a:ext cx="4038600" cy="369332"/>
          </a:xfrm>
          <a:prstGeom prst="rect">
            <a:avLst/>
          </a:prstGeom>
          <a:noFill/>
        </p:spPr>
        <p:txBody>
          <a:bodyPr wrap="square" rtlCol="0">
            <a:spAutoFit/>
          </a:bodyPr>
          <a:lstStyle/>
          <a:p>
            <a:r>
              <a:rPr lang="en-US" i="1" smtClean="0"/>
              <a:t>Hình 6: Do đâu cậu bé có nhà để ở?</a:t>
            </a:r>
            <a:endParaRPr lang="en-US" i="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3810000"/>
          </a:xfrm>
        </p:spPr>
        <p:txBody>
          <a:bodyPr>
            <a:normAutofit fontScale="40000" lnSpcReduction="20000"/>
          </a:bodyPr>
          <a:lstStyle/>
          <a:p>
            <a:pPr>
              <a:buNone/>
            </a:pPr>
            <a:r>
              <a:rPr lang="en-US" sz="11000" smtClean="0"/>
              <a:t>Và chàng trai chặt hết cành cây. Cây táo mừng lắm nhưng cậu bé vẫn chẳng quay lại. Cây táo lại cảm thấy cô đơn và buồn bã. </a:t>
            </a:r>
            <a:r>
              <a:rPr lang="en-US" smtClean="0"/>
              <a:t/>
            </a:r>
            <a:br>
              <a:rPr lang="en-US" smtClean="0"/>
            </a:br>
            <a:r>
              <a:rPr lang="en-US" smtClean="0"/>
              <a:t/>
            </a:r>
            <a:br>
              <a:rPr lang="en-US" smtClean="0"/>
            </a:br>
            <a:endParaRPr lang="en-US"/>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14</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NiemVuiCuaCayTao.png"/>
          <p:cNvPicPr>
            <a:picLocks noGrp="1" noChangeAspect="1"/>
          </p:cNvPicPr>
          <p:nvPr>
            <p:ph sz="quarter" idx="1"/>
          </p:nvPr>
        </p:nvPicPr>
        <p:blipFill>
          <a:blip r:embed="rId2" cstate="print"/>
          <a:stretch>
            <a:fillRect/>
          </a:stretch>
        </p:blipFill>
        <p:spPr>
          <a:xfrm>
            <a:off x="1295400" y="381000"/>
            <a:ext cx="6172200" cy="5366470"/>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15</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8" name="TextBox 7"/>
          <p:cNvSpPr txBox="1"/>
          <p:nvPr/>
        </p:nvSpPr>
        <p:spPr>
          <a:xfrm>
            <a:off x="1143000" y="5867400"/>
            <a:ext cx="6400800" cy="369332"/>
          </a:xfrm>
          <a:prstGeom prst="rect">
            <a:avLst/>
          </a:prstGeom>
          <a:noFill/>
        </p:spPr>
        <p:txBody>
          <a:bodyPr wrap="square" rtlCol="0">
            <a:spAutoFit/>
          </a:bodyPr>
          <a:lstStyle/>
          <a:p>
            <a:r>
              <a:rPr lang="en-US" i="1" smtClean="0"/>
              <a:t>Hình 7: Niềm vui của cây táo và sự vô tình của cậu bé</a:t>
            </a:r>
            <a:endParaRPr lang="en-US" i="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7467600" cy="5943600"/>
          </a:xfrm>
        </p:spPr>
        <p:txBody>
          <a:bodyPr>
            <a:normAutofit fontScale="92500" lnSpcReduction="10000"/>
          </a:bodyPr>
          <a:lstStyle/>
          <a:p>
            <a:pPr>
              <a:buNone/>
            </a:pPr>
            <a:r>
              <a:rPr lang="en-US" sz="4000" smtClean="0"/>
              <a:t>Một ngày hè nóng nực, chàng trai – bây giờ đã là người cao tuổi – quay lại và cây táo vô cùng vui sướng. </a:t>
            </a:r>
            <a:br>
              <a:rPr lang="en-US" sz="4000" smtClean="0"/>
            </a:br>
            <a:r>
              <a:rPr lang="en-US" sz="4000" smtClean="0"/>
              <a:t>- Hãy đến chơi với ta. </a:t>
            </a:r>
            <a:br>
              <a:rPr lang="en-US" sz="4000" smtClean="0"/>
            </a:br>
            <a:r>
              <a:rPr lang="en-US" sz="4000" smtClean="0"/>
              <a:t>- Cháu đang buồn vì cảm thấy mình già đi. Cháu muốn đi chèo thuyền thư giãn một mình. Bác có thể cho cháu một cái thuyền không? </a:t>
            </a:r>
            <a:r>
              <a:rPr lang="en-US" smtClean="0"/>
              <a:t/>
            </a:r>
            <a:br>
              <a:rPr lang="en-US" smtClean="0"/>
            </a:br>
            <a:endParaRPr lang="en-US"/>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16</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17</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609600" y="457200"/>
            <a:ext cx="7738152" cy="5334000"/>
          </a:xfrm>
          <a:prstGeom prst="rect">
            <a:avLst/>
          </a:prstGeom>
          <a:noFill/>
          <a:ln w="9525">
            <a:noFill/>
            <a:miter lim="800000"/>
            <a:headEnd/>
            <a:tailEnd/>
          </a:ln>
          <a:effectLst/>
        </p:spPr>
      </p:pic>
      <p:sp>
        <p:nvSpPr>
          <p:cNvPr id="8" name="TextBox 7"/>
          <p:cNvSpPr txBox="1"/>
          <p:nvPr/>
        </p:nvSpPr>
        <p:spPr>
          <a:xfrm>
            <a:off x="838200" y="5867400"/>
            <a:ext cx="6705600" cy="369332"/>
          </a:xfrm>
          <a:prstGeom prst="rect">
            <a:avLst/>
          </a:prstGeom>
          <a:noFill/>
        </p:spPr>
        <p:txBody>
          <a:bodyPr wrap="square" rtlCol="0">
            <a:spAutoFit/>
          </a:bodyPr>
          <a:lstStyle/>
          <a:p>
            <a:r>
              <a:rPr lang="en-US" i="1" smtClean="0"/>
              <a:t>Figure 8: The Will to Sacrifice of the Apple Tree for the Man</a:t>
            </a:r>
            <a:endParaRPr lang="en-US" i="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18</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8" name="TextBox 7"/>
          <p:cNvSpPr txBox="1"/>
          <p:nvPr/>
        </p:nvSpPr>
        <p:spPr>
          <a:xfrm>
            <a:off x="838200" y="5867400"/>
            <a:ext cx="7086600" cy="369332"/>
          </a:xfrm>
          <a:prstGeom prst="rect">
            <a:avLst/>
          </a:prstGeom>
          <a:noFill/>
        </p:spPr>
        <p:txBody>
          <a:bodyPr wrap="square" rtlCol="0">
            <a:spAutoFit/>
          </a:bodyPr>
          <a:lstStyle/>
          <a:p>
            <a:r>
              <a:rPr lang="en-US" i="1" smtClean="0"/>
              <a:t>Hình 8: Lòng Hy Sinh của Cây Táo Dành Cho Người Đàn Ông</a:t>
            </a:r>
            <a:endParaRPr lang="en-US" i="1"/>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609600" y="457433"/>
            <a:ext cx="7737475" cy="5333533"/>
          </a:xfrm>
          <a:prstGeom prst="rect">
            <a:avLst/>
          </a:prstGeom>
          <a:noFill/>
          <a:ln w="9525">
            <a:noFill/>
            <a:miter lim="800000"/>
            <a:headEnd/>
            <a:tailEnd/>
          </a:ln>
          <a:effectLst/>
        </p:spPr>
      </p:pic>
      <p:sp>
        <p:nvSpPr>
          <p:cNvPr id="7" name="TextBox 6"/>
          <p:cNvSpPr txBox="1"/>
          <p:nvPr/>
        </p:nvSpPr>
        <p:spPr>
          <a:xfrm>
            <a:off x="762000" y="1066800"/>
            <a:ext cx="914400" cy="461665"/>
          </a:xfrm>
          <a:prstGeom prst="rect">
            <a:avLst/>
          </a:prstGeom>
          <a:noFill/>
        </p:spPr>
        <p:txBody>
          <a:bodyPr wrap="square" rtlCol="0">
            <a:spAutoFit/>
          </a:bodyPr>
          <a:lstStyle/>
          <a:p>
            <a:r>
              <a:rPr lang="en-US" sz="1200" smtClean="0"/>
              <a:t>Người Đàn Ông</a:t>
            </a:r>
            <a:endParaRPr lang="en-US" sz="1200"/>
          </a:p>
        </p:txBody>
      </p:sp>
      <p:sp>
        <p:nvSpPr>
          <p:cNvPr id="9" name="TextBox 8"/>
          <p:cNvSpPr txBox="1"/>
          <p:nvPr/>
        </p:nvSpPr>
        <p:spPr>
          <a:xfrm>
            <a:off x="3200400" y="609601"/>
            <a:ext cx="914400" cy="276999"/>
          </a:xfrm>
          <a:prstGeom prst="rect">
            <a:avLst/>
          </a:prstGeom>
          <a:noFill/>
        </p:spPr>
        <p:txBody>
          <a:bodyPr wrap="square" rtlCol="0">
            <a:spAutoFit/>
          </a:bodyPr>
          <a:lstStyle/>
          <a:p>
            <a:r>
              <a:rPr lang="en-US" sz="1200" smtClean="0"/>
              <a:t>Tuổi Già</a:t>
            </a:r>
            <a:endParaRPr lang="en-US" sz="1200"/>
          </a:p>
        </p:txBody>
      </p:sp>
      <p:sp>
        <p:nvSpPr>
          <p:cNvPr id="10" name="TextBox 9"/>
          <p:cNvSpPr txBox="1"/>
          <p:nvPr/>
        </p:nvSpPr>
        <p:spPr>
          <a:xfrm>
            <a:off x="4724400" y="914400"/>
            <a:ext cx="1066800" cy="276999"/>
          </a:xfrm>
          <a:prstGeom prst="rect">
            <a:avLst/>
          </a:prstGeom>
          <a:noFill/>
        </p:spPr>
        <p:txBody>
          <a:bodyPr wrap="square" rtlCol="0">
            <a:spAutoFit/>
          </a:bodyPr>
          <a:lstStyle/>
          <a:p>
            <a:r>
              <a:rPr lang="en-US" sz="1200" smtClean="0">
                <a:solidFill>
                  <a:schemeClr val="bg1"/>
                </a:solidFill>
              </a:rPr>
              <a:t>Sự thư giãn</a:t>
            </a:r>
            <a:endParaRPr lang="en-US" sz="1200">
              <a:solidFill>
                <a:schemeClr val="bg1"/>
              </a:solidFill>
            </a:endParaRPr>
          </a:p>
        </p:txBody>
      </p:sp>
      <p:sp>
        <p:nvSpPr>
          <p:cNvPr id="11" name="TextBox 10"/>
          <p:cNvSpPr txBox="1"/>
          <p:nvPr/>
        </p:nvSpPr>
        <p:spPr>
          <a:xfrm>
            <a:off x="3505200" y="2057400"/>
            <a:ext cx="914400" cy="461665"/>
          </a:xfrm>
          <a:prstGeom prst="rect">
            <a:avLst/>
          </a:prstGeom>
          <a:noFill/>
        </p:spPr>
        <p:txBody>
          <a:bodyPr wrap="square" rtlCol="0">
            <a:spAutoFit/>
          </a:bodyPr>
          <a:lstStyle/>
          <a:p>
            <a:r>
              <a:rPr lang="en-US" sz="1200" smtClean="0"/>
              <a:t>Chèo Thuyền</a:t>
            </a:r>
            <a:endParaRPr lang="en-US" sz="1200"/>
          </a:p>
        </p:txBody>
      </p:sp>
      <p:sp>
        <p:nvSpPr>
          <p:cNvPr id="12" name="TextBox 11"/>
          <p:cNvSpPr txBox="1"/>
          <p:nvPr/>
        </p:nvSpPr>
        <p:spPr>
          <a:xfrm>
            <a:off x="7391400" y="1828800"/>
            <a:ext cx="914400" cy="276999"/>
          </a:xfrm>
          <a:prstGeom prst="rect">
            <a:avLst/>
          </a:prstGeom>
          <a:noFill/>
        </p:spPr>
        <p:txBody>
          <a:bodyPr wrap="square" rtlCol="0">
            <a:spAutoFit/>
          </a:bodyPr>
          <a:lstStyle/>
          <a:p>
            <a:r>
              <a:rPr lang="en-US" sz="1200" b="1" smtClean="0">
                <a:solidFill>
                  <a:schemeClr val="bg2">
                    <a:lumMod val="90000"/>
                  </a:schemeClr>
                </a:solidFill>
              </a:rPr>
              <a:t>Nỗi Buồn</a:t>
            </a:r>
            <a:endParaRPr lang="en-US" sz="1200" b="1">
              <a:solidFill>
                <a:schemeClr val="bg2">
                  <a:lumMod val="90000"/>
                </a:schemeClr>
              </a:solidFill>
            </a:endParaRPr>
          </a:p>
        </p:txBody>
      </p:sp>
      <p:sp>
        <p:nvSpPr>
          <p:cNvPr id="13" name="TextBox 12"/>
          <p:cNvSpPr txBox="1"/>
          <p:nvPr/>
        </p:nvSpPr>
        <p:spPr>
          <a:xfrm>
            <a:off x="5105400" y="3810000"/>
            <a:ext cx="1066800" cy="276999"/>
          </a:xfrm>
          <a:prstGeom prst="rect">
            <a:avLst/>
          </a:prstGeom>
          <a:noFill/>
        </p:spPr>
        <p:txBody>
          <a:bodyPr wrap="square" rtlCol="0">
            <a:spAutoFit/>
          </a:bodyPr>
          <a:lstStyle/>
          <a:p>
            <a:r>
              <a:rPr lang="en-US" sz="1200" smtClean="0"/>
              <a:t>Con Thuyền</a:t>
            </a:r>
            <a:endParaRPr lang="en-US" sz="1200"/>
          </a:p>
        </p:txBody>
      </p:sp>
      <p:sp>
        <p:nvSpPr>
          <p:cNvPr id="14" name="TextBox 13"/>
          <p:cNvSpPr txBox="1"/>
          <p:nvPr/>
        </p:nvSpPr>
        <p:spPr>
          <a:xfrm>
            <a:off x="1524000" y="3200400"/>
            <a:ext cx="914400" cy="276999"/>
          </a:xfrm>
          <a:prstGeom prst="rect">
            <a:avLst/>
          </a:prstGeom>
          <a:noFill/>
        </p:spPr>
        <p:txBody>
          <a:bodyPr wrap="square" rtlCol="0">
            <a:spAutoFit/>
          </a:bodyPr>
          <a:lstStyle/>
          <a:p>
            <a:r>
              <a:rPr lang="en-US" sz="1200" smtClean="0"/>
              <a:t>Cây Táo</a:t>
            </a:r>
            <a:endParaRPr lang="en-US" sz="1200"/>
          </a:p>
        </p:txBody>
      </p:sp>
      <p:sp>
        <p:nvSpPr>
          <p:cNvPr id="15" name="TextBox 14"/>
          <p:cNvSpPr txBox="1"/>
          <p:nvPr/>
        </p:nvSpPr>
        <p:spPr>
          <a:xfrm>
            <a:off x="3276600" y="4191000"/>
            <a:ext cx="609600" cy="338554"/>
          </a:xfrm>
          <a:prstGeom prst="rect">
            <a:avLst/>
          </a:prstGeom>
          <a:noFill/>
        </p:spPr>
        <p:txBody>
          <a:bodyPr wrap="square" rtlCol="0">
            <a:spAutoFit/>
          </a:bodyPr>
          <a:lstStyle/>
          <a:p>
            <a:r>
              <a:rPr lang="en-US" sz="1600" smtClean="0"/>
              <a:t>Gỗ</a:t>
            </a:r>
            <a:endParaRPr lang="en-US" sz="1600"/>
          </a:p>
        </p:txBody>
      </p:sp>
      <p:sp>
        <p:nvSpPr>
          <p:cNvPr id="16" name="TextBox 15"/>
          <p:cNvSpPr txBox="1"/>
          <p:nvPr/>
        </p:nvSpPr>
        <p:spPr>
          <a:xfrm>
            <a:off x="6248400" y="4572000"/>
            <a:ext cx="1066800" cy="461665"/>
          </a:xfrm>
          <a:prstGeom prst="rect">
            <a:avLst/>
          </a:prstGeom>
          <a:noFill/>
        </p:spPr>
        <p:txBody>
          <a:bodyPr wrap="square" rtlCol="0">
            <a:spAutoFit/>
          </a:bodyPr>
          <a:lstStyle/>
          <a:p>
            <a:r>
              <a:rPr lang="en-US" sz="1200" smtClean="0"/>
              <a:t>Lòng Hy Sinh</a:t>
            </a:r>
            <a:endParaRPr lang="en-US" sz="1200"/>
          </a:p>
        </p:txBody>
      </p:sp>
      <p:sp>
        <p:nvSpPr>
          <p:cNvPr id="17" name="TextBox 16"/>
          <p:cNvSpPr txBox="1"/>
          <p:nvPr/>
        </p:nvSpPr>
        <p:spPr>
          <a:xfrm>
            <a:off x="1600200" y="4495800"/>
            <a:ext cx="990600" cy="276999"/>
          </a:xfrm>
          <a:prstGeom prst="rect">
            <a:avLst/>
          </a:prstGeom>
          <a:noFill/>
        </p:spPr>
        <p:txBody>
          <a:bodyPr wrap="square" rtlCol="0">
            <a:spAutoFit/>
          </a:bodyPr>
          <a:lstStyle/>
          <a:p>
            <a:r>
              <a:rPr lang="en-US" sz="1200" smtClean="0"/>
              <a:t>Hạnh Phúc</a:t>
            </a:r>
            <a:endParaRPr lang="en-US" sz="1200"/>
          </a:p>
        </p:txBody>
      </p:sp>
      <p:sp>
        <p:nvSpPr>
          <p:cNvPr id="18" name="TextBox 17"/>
          <p:cNvSpPr txBox="1"/>
          <p:nvPr/>
        </p:nvSpPr>
        <p:spPr>
          <a:xfrm>
            <a:off x="2133600" y="990600"/>
            <a:ext cx="533400" cy="4616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cảm thấy</a:t>
            </a:r>
            <a:endParaRPr lang="en-US" sz="1200"/>
          </a:p>
        </p:txBody>
      </p:sp>
      <p:sp>
        <p:nvSpPr>
          <p:cNvPr id="19" name="TextBox 18"/>
          <p:cNvSpPr txBox="1"/>
          <p:nvPr/>
        </p:nvSpPr>
        <p:spPr>
          <a:xfrm>
            <a:off x="6096000" y="381000"/>
            <a:ext cx="533400" cy="4616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gây nên</a:t>
            </a:r>
            <a:endParaRPr lang="en-US" sz="1200"/>
          </a:p>
        </p:txBody>
      </p:sp>
      <p:sp>
        <p:nvSpPr>
          <p:cNvPr id="20" name="TextBox 19"/>
          <p:cNvSpPr txBox="1"/>
          <p:nvPr/>
        </p:nvSpPr>
        <p:spPr>
          <a:xfrm>
            <a:off x="6172200" y="1295401"/>
            <a:ext cx="685800" cy="4616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làm vơi đi</a:t>
            </a:r>
            <a:endParaRPr lang="en-US" sz="1200"/>
          </a:p>
        </p:txBody>
      </p:sp>
      <p:sp>
        <p:nvSpPr>
          <p:cNvPr id="21" name="TextBox 20"/>
          <p:cNvSpPr txBox="1"/>
          <p:nvPr/>
        </p:nvSpPr>
        <p:spPr>
          <a:xfrm>
            <a:off x="2209800" y="1828800"/>
            <a:ext cx="533400" cy="4616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cho rằng</a:t>
            </a:r>
            <a:endParaRPr lang="en-US" sz="1200"/>
          </a:p>
        </p:txBody>
      </p:sp>
      <p:sp>
        <p:nvSpPr>
          <p:cNvPr id="22" name="TextBox 21"/>
          <p:cNvSpPr txBox="1"/>
          <p:nvPr/>
        </p:nvSpPr>
        <p:spPr>
          <a:xfrm>
            <a:off x="4191000" y="1600200"/>
            <a:ext cx="9144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mang đến</a:t>
            </a:r>
            <a:endParaRPr lang="en-US" sz="1200"/>
          </a:p>
        </p:txBody>
      </p:sp>
      <p:sp>
        <p:nvSpPr>
          <p:cNvPr id="23" name="TextBox 22"/>
          <p:cNvSpPr txBox="1"/>
          <p:nvPr/>
        </p:nvSpPr>
        <p:spPr>
          <a:xfrm>
            <a:off x="5638800" y="2514600"/>
            <a:ext cx="9144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cung cấp</a:t>
            </a:r>
            <a:endParaRPr lang="en-US" sz="1200"/>
          </a:p>
        </p:txBody>
      </p:sp>
      <p:sp>
        <p:nvSpPr>
          <p:cNvPr id="24" name="TextBox 23"/>
          <p:cNvSpPr txBox="1"/>
          <p:nvPr/>
        </p:nvSpPr>
        <p:spPr>
          <a:xfrm>
            <a:off x="7086600" y="3276601"/>
            <a:ext cx="9144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khuấy lên</a:t>
            </a:r>
            <a:endParaRPr lang="en-US" sz="1200"/>
          </a:p>
        </p:txBody>
      </p:sp>
      <p:sp>
        <p:nvSpPr>
          <p:cNvPr id="25" name="TextBox 24"/>
          <p:cNvSpPr txBox="1"/>
          <p:nvPr/>
        </p:nvSpPr>
        <p:spPr>
          <a:xfrm>
            <a:off x="2895600" y="2895600"/>
            <a:ext cx="5334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đóng</a:t>
            </a:r>
            <a:endParaRPr lang="en-US" sz="1200"/>
          </a:p>
        </p:txBody>
      </p:sp>
      <p:sp>
        <p:nvSpPr>
          <p:cNvPr id="26" name="TextBox 25"/>
          <p:cNvSpPr txBox="1"/>
          <p:nvPr/>
        </p:nvSpPr>
        <p:spPr>
          <a:xfrm>
            <a:off x="914400" y="2209800"/>
            <a:ext cx="9144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Trở lại với</a:t>
            </a:r>
            <a:endParaRPr lang="en-US" sz="1200"/>
          </a:p>
        </p:txBody>
      </p:sp>
      <p:sp>
        <p:nvSpPr>
          <p:cNvPr id="27" name="TextBox 26"/>
          <p:cNvSpPr txBox="1"/>
          <p:nvPr/>
        </p:nvSpPr>
        <p:spPr>
          <a:xfrm>
            <a:off x="1371600" y="3657600"/>
            <a:ext cx="533400" cy="461665"/>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cảm thấy</a:t>
            </a:r>
            <a:endParaRPr lang="en-US" sz="1200"/>
          </a:p>
        </p:txBody>
      </p:sp>
      <p:sp>
        <p:nvSpPr>
          <p:cNvPr id="28" name="TextBox 27"/>
          <p:cNvSpPr txBox="1"/>
          <p:nvPr/>
        </p:nvSpPr>
        <p:spPr>
          <a:xfrm>
            <a:off x="4038600" y="4800600"/>
            <a:ext cx="12954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làm tăng thêm</a:t>
            </a:r>
            <a:endParaRPr lang="en-US" sz="1200"/>
          </a:p>
        </p:txBody>
      </p:sp>
      <p:sp>
        <p:nvSpPr>
          <p:cNvPr id="29" name="TextBox 28"/>
          <p:cNvSpPr txBox="1"/>
          <p:nvPr/>
        </p:nvSpPr>
        <p:spPr>
          <a:xfrm>
            <a:off x="2514600" y="3505200"/>
            <a:ext cx="8382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cung cấp</a:t>
            </a:r>
            <a:endParaRPr lang="en-US" sz="1200"/>
          </a:p>
        </p:txBody>
      </p:sp>
      <p:sp>
        <p:nvSpPr>
          <p:cNvPr id="30" name="TextBox 29"/>
          <p:cNvSpPr txBox="1"/>
          <p:nvPr/>
        </p:nvSpPr>
        <p:spPr>
          <a:xfrm>
            <a:off x="4267200" y="4038600"/>
            <a:ext cx="685800" cy="45720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để làm nên</a:t>
            </a:r>
            <a:endParaRPr lang="en-US" sz="1200"/>
          </a:p>
        </p:txBody>
      </p:sp>
      <p:sp>
        <p:nvSpPr>
          <p:cNvPr id="31" name="TextBox 30"/>
          <p:cNvSpPr txBox="1"/>
          <p:nvPr/>
        </p:nvSpPr>
        <p:spPr>
          <a:xfrm>
            <a:off x="1600200" y="5181600"/>
            <a:ext cx="1066800" cy="276999"/>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smtClean="0"/>
              <a:t>làm hài lòng</a:t>
            </a:r>
            <a:endParaRPr lang="en-US" sz="1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4873752"/>
          </a:xfrm>
        </p:spPr>
        <p:txBody>
          <a:bodyPr>
            <a:normAutofit lnSpcReduction="10000"/>
          </a:bodyPr>
          <a:lstStyle/>
          <a:p>
            <a:pPr>
              <a:buNone/>
            </a:pPr>
            <a:r>
              <a:rPr lang="en-US" sz="4400" smtClean="0"/>
              <a:t>- Hãy dùng thân cây của ta để đóng thuyền. Rồi cậu chèo ra xa thật xa và sẽ thấy thanh thản. </a:t>
            </a:r>
            <a:br>
              <a:rPr lang="en-US" sz="4400" smtClean="0"/>
            </a:br>
            <a:r>
              <a:rPr lang="en-US" sz="4400" smtClean="0"/>
              <a:t>Chàng trai chặt thân cây làm thuyền. Cậu chèo thuyền đi. </a:t>
            </a:r>
            <a:r>
              <a:rPr lang="en-US" smtClean="0"/>
              <a:t/>
            </a:r>
            <a:br>
              <a:rPr lang="en-US" smtClean="0"/>
            </a:br>
            <a:endParaRPr lang="en-US"/>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19</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smtClean="0">
                <a:latin typeface="Arial"/>
                <a:cs typeface="Arial"/>
              </a:rPr>
              <a:t>Cầu</a:t>
            </a:r>
            <a:r>
              <a:rPr lang="en-US" sz="3200" b="1" dirty="0" smtClean="0"/>
              <a:t> </a:t>
            </a:r>
            <a:r>
              <a:rPr lang="en-US" sz="3200" b="1" dirty="0" err="1" smtClean="0"/>
              <a:t>Nguyện</a:t>
            </a:r>
            <a:r>
              <a:rPr lang="en-US" sz="3200" b="1" dirty="0" smtClean="0"/>
              <a:t> </a:t>
            </a:r>
            <a:r>
              <a:rPr lang="en-US" sz="3200" b="1" dirty="0" err="1" smtClean="0"/>
              <a:t>Đầu</a:t>
            </a:r>
            <a:r>
              <a:rPr lang="en-US" sz="3200" b="1" dirty="0" smtClean="0"/>
              <a:t> </a:t>
            </a:r>
            <a:r>
              <a:rPr lang="en-US" sz="3200" b="1" dirty="0" err="1" smtClean="0"/>
              <a:t>Giờ</a:t>
            </a:r>
            <a:endParaRPr lang="en-US" dirty="0"/>
          </a:p>
        </p:txBody>
      </p:sp>
      <p:sp>
        <p:nvSpPr>
          <p:cNvPr id="5" name="Content Placeholder 4"/>
          <p:cNvSpPr>
            <a:spLocks noGrp="1"/>
          </p:cNvSpPr>
          <p:nvPr>
            <p:ph sz="quarter" idx="1"/>
          </p:nvPr>
        </p:nvSpPr>
        <p:spPr/>
        <p:txBody>
          <a:bodyPr/>
          <a:lstStyle/>
          <a:p>
            <a:pPr marL="0" indent="0">
              <a:lnSpc>
                <a:spcPct val="90000"/>
              </a:lnSpc>
              <a:spcBef>
                <a:spcPct val="0"/>
              </a:spcBef>
              <a:buNone/>
            </a:pPr>
            <a:r>
              <a:rPr lang="en-US" dirty="0" smtClean="0"/>
              <a:t>(</a:t>
            </a:r>
            <a:r>
              <a:rPr lang="en-US" dirty="0" err="1" smtClean="0"/>
              <a:t>Xin</a:t>
            </a:r>
            <a:r>
              <a:rPr lang="en-US" dirty="0" smtClean="0"/>
              <a:t> </a:t>
            </a:r>
            <a:r>
              <a:rPr lang="en-US" dirty="0" err="1" smtClean="0"/>
              <a:t>các</a:t>
            </a:r>
            <a:r>
              <a:rPr lang="en-US" dirty="0" smtClean="0"/>
              <a:t> </a:t>
            </a:r>
            <a:r>
              <a:rPr lang="en-US" dirty="0" err="1" smtClean="0"/>
              <a:t>thầy</a:t>
            </a:r>
            <a:r>
              <a:rPr lang="en-US" dirty="0" smtClean="0"/>
              <a:t> </a:t>
            </a:r>
            <a:r>
              <a:rPr lang="en-US" dirty="0" err="1" smtClean="0"/>
              <a:t>cô</a:t>
            </a:r>
            <a:r>
              <a:rPr lang="en-US" dirty="0" smtClean="0"/>
              <a:t>, </a:t>
            </a:r>
            <a:r>
              <a:rPr lang="en-US" dirty="0" err="1" smtClean="0"/>
              <a:t>các</a:t>
            </a:r>
            <a:r>
              <a:rPr lang="en-US" dirty="0" smtClean="0"/>
              <a:t> </a:t>
            </a:r>
            <a:r>
              <a:rPr lang="en-US" dirty="0" err="1" smtClean="0"/>
              <a:t>em</a:t>
            </a:r>
            <a:r>
              <a:rPr lang="en-US" dirty="0" smtClean="0"/>
              <a:t> </a:t>
            </a:r>
            <a:r>
              <a:rPr lang="en-US" dirty="0" err="1" smtClean="0"/>
              <a:t>chúng</a:t>
            </a:r>
            <a:r>
              <a:rPr lang="en-US" dirty="0" smtClean="0"/>
              <a:t> </a:t>
            </a:r>
            <a:r>
              <a:rPr lang="en-US" dirty="0" err="1" smtClean="0"/>
              <a:t>ta</a:t>
            </a:r>
            <a:r>
              <a:rPr lang="en-US" dirty="0" smtClean="0"/>
              <a:t> </a:t>
            </a:r>
            <a:r>
              <a:rPr lang="en-US" dirty="0" err="1" smtClean="0"/>
              <a:t>cùng</a:t>
            </a:r>
            <a:r>
              <a:rPr lang="en-US" dirty="0" smtClean="0"/>
              <a:t> </a:t>
            </a:r>
            <a:r>
              <a:rPr lang="en-US" dirty="0" err="1" smtClean="0"/>
              <a:t>cầu</a:t>
            </a:r>
            <a:r>
              <a:rPr lang="en-US" dirty="0" smtClean="0"/>
              <a:t> </a:t>
            </a:r>
            <a:r>
              <a:rPr lang="en-US" dirty="0" err="1" smtClean="0"/>
              <a:t>nguyện</a:t>
            </a:r>
            <a:r>
              <a:rPr lang="en-US" dirty="0" smtClean="0"/>
              <a:t> </a:t>
            </a:r>
            <a:r>
              <a:rPr lang="en-US" dirty="0" err="1" smtClean="0"/>
              <a:t>thinh</a:t>
            </a:r>
            <a:r>
              <a:rPr lang="en-US" dirty="0" smtClean="0"/>
              <a:t> </a:t>
            </a:r>
            <a:r>
              <a:rPr lang="en-US" dirty="0" err="1" smtClean="0"/>
              <a:t>lặng</a:t>
            </a:r>
            <a:r>
              <a:rPr lang="en-US" dirty="0" smtClean="0"/>
              <a:t> 1 </a:t>
            </a:r>
            <a:r>
              <a:rPr lang="en-US" dirty="0" err="1" smtClean="0"/>
              <a:t>phút</a:t>
            </a:r>
            <a:r>
              <a:rPr lang="en-US" dirty="0" smtClean="0"/>
              <a:t>.)</a:t>
            </a:r>
          </a:p>
          <a:p>
            <a:pPr marL="0" indent="0">
              <a:lnSpc>
                <a:spcPct val="90000"/>
              </a:lnSpc>
              <a:spcBef>
                <a:spcPct val="0"/>
              </a:spcBef>
              <a:buNone/>
            </a:pPr>
            <a:endParaRPr lang="en-US" dirty="0" smtClean="0"/>
          </a:p>
          <a:p>
            <a:pPr marL="304800" indent="-304800">
              <a:lnSpc>
                <a:spcPct val="90000"/>
              </a:lnSpc>
            </a:pPr>
            <a:r>
              <a:rPr lang="en-US" dirty="0" err="1" smtClean="0"/>
              <a:t>Trích</a:t>
            </a:r>
            <a:r>
              <a:rPr lang="en-US" dirty="0" smtClean="0"/>
              <a:t> </a:t>
            </a:r>
            <a:r>
              <a:rPr lang="en-US" dirty="0" err="1" smtClean="0"/>
              <a:t>từ</a:t>
            </a:r>
            <a:r>
              <a:rPr lang="en-US" dirty="0" smtClean="0"/>
              <a:t> Matthews 25:21, “</a:t>
            </a:r>
            <a:r>
              <a:rPr lang="en-US" dirty="0" err="1" smtClean="0"/>
              <a:t>Trong</a:t>
            </a:r>
            <a:r>
              <a:rPr lang="en-US" dirty="0" smtClean="0"/>
              <a:t> </a:t>
            </a:r>
            <a:r>
              <a:rPr lang="en-US" dirty="0" err="1" smtClean="0"/>
              <a:t>việc</a:t>
            </a:r>
            <a:r>
              <a:rPr lang="en-US" dirty="0" smtClean="0"/>
              <a:t> </a:t>
            </a:r>
            <a:r>
              <a:rPr lang="en-US" dirty="0" err="1" smtClean="0"/>
              <a:t>ít</a:t>
            </a:r>
            <a:r>
              <a:rPr lang="en-US" dirty="0" smtClean="0"/>
              <a:t> </a:t>
            </a:r>
            <a:r>
              <a:rPr lang="en-US" dirty="0" err="1" smtClean="0"/>
              <a:t>mà</a:t>
            </a:r>
            <a:r>
              <a:rPr lang="en-US" dirty="0" smtClean="0"/>
              <a:t> </a:t>
            </a:r>
            <a:r>
              <a:rPr lang="en-US" dirty="0" err="1" smtClean="0"/>
              <a:t>anh</a:t>
            </a:r>
            <a:r>
              <a:rPr lang="en-US" dirty="0" smtClean="0"/>
              <a:t> </a:t>
            </a:r>
            <a:r>
              <a:rPr lang="en-US" dirty="0" err="1" smtClean="0"/>
              <a:t>đã</a:t>
            </a:r>
            <a:r>
              <a:rPr lang="en-US" dirty="0" smtClean="0"/>
              <a:t> </a:t>
            </a:r>
            <a:r>
              <a:rPr lang="en-US" dirty="0" err="1" smtClean="0"/>
              <a:t>trung</a:t>
            </a:r>
            <a:r>
              <a:rPr lang="en-US" dirty="0" smtClean="0"/>
              <a:t> </a:t>
            </a:r>
            <a:r>
              <a:rPr lang="en-US" dirty="0" err="1" smtClean="0"/>
              <a:t>thành</a:t>
            </a:r>
            <a:r>
              <a:rPr lang="en-US" dirty="0" smtClean="0"/>
              <a:t>, </a:t>
            </a:r>
            <a:r>
              <a:rPr lang="en-US" dirty="0" err="1" smtClean="0"/>
              <a:t>thì</a:t>
            </a:r>
            <a:r>
              <a:rPr lang="en-US" dirty="0" smtClean="0"/>
              <a:t> </a:t>
            </a:r>
            <a:r>
              <a:rPr lang="en-US" dirty="0" err="1" smtClean="0"/>
              <a:t>tôi</a:t>
            </a:r>
            <a:r>
              <a:rPr lang="en-US" dirty="0" smtClean="0"/>
              <a:t> </a:t>
            </a:r>
            <a:r>
              <a:rPr lang="en-US" dirty="0" err="1" smtClean="0"/>
              <a:t>sẽ</a:t>
            </a:r>
            <a:r>
              <a:rPr lang="en-US" dirty="0" smtClean="0"/>
              <a:t> </a:t>
            </a:r>
            <a:r>
              <a:rPr lang="en-US" dirty="0" err="1" smtClean="0"/>
              <a:t>đặt</a:t>
            </a:r>
            <a:r>
              <a:rPr lang="en-US" dirty="0" smtClean="0"/>
              <a:t> </a:t>
            </a:r>
            <a:r>
              <a:rPr lang="en-US" dirty="0" err="1" smtClean="0"/>
              <a:t>anh</a:t>
            </a:r>
            <a:r>
              <a:rPr lang="en-US" dirty="0" smtClean="0"/>
              <a:t> </a:t>
            </a:r>
            <a:r>
              <a:rPr lang="en-US" dirty="0" err="1" smtClean="0"/>
              <a:t>lên</a:t>
            </a:r>
            <a:r>
              <a:rPr lang="en-US" dirty="0" smtClean="0"/>
              <a:t> </a:t>
            </a:r>
            <a:r>
              <a:rPr lang="en-US" dirty="0" err="1" smtClean="0"/>
              <a:t>coi</a:t>
            </a:r>
            <a:r>
              <a:rPr lang="en-US" dirty="0" smtClean="0"/>
              <a:t> </a:t>
            </a:r>
            <a:r>
              <a:rPr lang="en-US" dirty="0" err="1" smtClean="0"/>
              <a:t>việc</a:t>
            </a:r>
            <a:r>
              <a:rPr lang="en-US" dirty="0" smtClean="0"/>
              <a:t> </a:t>
            </a:r>
            <a:r>
              <a:rPr lang="en-US" dirty="0" err="1" smtClean="0"/>
              <a:t>nhiều</a:t>
            </a:r>
            <a:r>
              <a:rPr lang="en-US" dirty="0" smtClean="0"/>
              <a:t>. </a:t>
            </a:r>
            <a:r>
              <a:rPr lang="en-US" dirty="0" err="1" smtClean="0"/>
              <a:t>Hãy</a:t>
            </a:r>
            <a:r>
              <a:rPr lang="en-US" dirty="0" smtClean="0"/>
              <a:t> </a:t>
            </a:r>
            <a:r>
              <a:rPr lang="en-US" dirty="0" err="1" smtClean="0"/>
              <a:t>vào</a:t>
            </a:r>
            <a:r>
              <a:rPr lang="en-US" dirty="0" smtClean="0"/>
              <a:t> </a:t>
            </a:r>
            <a:r>
              <a:rPr lang="en-US" dirty="0" err="1" smtClean="0"/>
              <a:t>mà</a:t>
            </a:r>
            <a:r>
              <a:rPr lang="en-US" dirty="0" smtClean="0"/>
              <a:t> </a:t>
            </a:r>
            <a:r>
              <a:rPr lang="en-US" dirty="0" err="1" smtClean="0"/>
              <a:t>hưởng</a:t>
            </a:r>
            <a:r>
              <a:rPr lang="en-US" dirty="0" smtClean="0"/>
              <a:t> </a:t>
            </a:r>
            <a:r>
              <a:rPr lang="en-US" dirty="0" err="1" smtClean="0"/>
              <a:t>niềm</a:t>
            </a:r>
            <a:r>
              <a:rPr lang="en-US" dirty="0" smtClean="0"/>
              <a:t> </a:t>
            </a:r>
            <a:r>
              <a:rPr lang="en-US" dirty="0" err="1" smtClean="0"/>
              <a:t>vui</a:t>
            </a:r>
            <a:r>
              <a:rPr lang="en-US" dirty="0" smtClean="0"/>
              <a:t> </a:t>
            </a:r>
            <a:r>
              <a:rPr lang="en-US" dirty="0" err="1" smtClean="0"/>
              <a:t>của</a:t>
            </a:r>
            <a:r>
              <a:rPr lang="en-US" dirty="0" smtClean="0"/>
              <a:t> </a:t>
            </a:r>
            <a:r>
              <a:rPr lang="en-US" dirty="0" err="1" smtClean="0"/>
              <a:t>chủ</a:t>
            </a:r>
            <a:r>
              <a:rPr lang="en-US" dirty="0" smtClean="0"/>
              <a:t> </a:t>
            </a:r>
            <a:r>
              <a:rPr lang="en-US" dirty="0" err="1" smtClean="0"/>
              <a:t>anh</a:t>
            </a:r>
            <a:r>
              <a:rPr lang="en-US" dirty="0" smtClean="0"/>
              <a:t>!”</a:t>
            </a:r>
          </a:p>
          <a:p>
            <a:pPr marL="304800" indent="-304800">
              <a:lnSpc>
                <a:spcPct val="90000"/>
              </a:lnSpc>
            </a:pPr>
            <a:endParaRPr lang="en-US" dirty="0" smtClean="0"/>
          </a:p>
          <a:p>
            <a:pPr marL="304800" indent="-304800">
              <a:lnSpc>
                <a:spcPct val="90000"/>
              </a:lnSpc>
            </a:pPr>
            <a:r>
              <a:rPr lang="en-US" dirty="0" err="1" smtClean="0"/>
              <a:t>Ước</a:t>
            </a:r>
            <a:r>
              <a:rPr lang="en-US" dirty="0" smtClean="0"/>
              <a:t> </a:t>
            </a:r>
            <a:r>
              <a:rPr lang="en-US" dirty="0" err="1" smtClean="0"/>
              <a:t>mong</a:t>
            </a:r>
            <a:r>
              <a:rPr lang="en-US" dirty="0" smtClean="0"/>
              <a:t> </a:t>
            </a:r>
            <a:r>
              <a:rPr lang="en-US" dirty="0" err="1" smtClean="0"/>
              <a:t>những</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tuy</a:t>
            </a:r>
            <a:r>
              <a:rPr lang="en-US" dirty="0" smtClean="0"/>
              <a:t> </a:t>
            </a:r>
            <a:r>
              <a:rPr lang="en-US" dirty="0" err="1" smtClean="0"/>
              <a:t>nhỏ</a:t>
            </a:r>
            <a:r>
              <a:rPr lang="en-US" dirty="0" smtClean="0"/>
              <a:t> </a:t>
            </a:r>
            <a:r>
              <a:rPr lang="en-US" dirty="0" err="1" smtClean="0"/>
              <a:t>bé</a:t>
            </a:r>
            <a:r>
              <a:rPr lang="en-US" dirty="0" smtClean="0"/>
              <a:t> </a:t>
            </a:r>
            <a:r>
              <a:rPr lang="en-US" dirty="0" err="1" smtClean="0"/>
              <a:t>của</a:t>
            </a:r>
            <a:r>
              <a:rPr lang="en-US" dirty="0" smtClean="0"/>
              <a:t> </a:t>
            </a:r>
            <a:r>
              <a:rPr lang="en-US" dirty="0" err="1" smtClean="0"/>
              <a:t>các</a:t>
            </a:r>
            <a:r>
              <a:rPr lang="en-US" dirty="0" smtClean="0"/>
              <a:t> </a:t>
            </a:r>
            <a:r>
              <a:rPr lang="en-US" dirty="0" err="1" smtClean="0"/>
              <a:t>thầy</a:t>
            </a:r>
            <a:r>
              <a:rPr lang="en-US" dirty="0" smtClean="0"/>
              <a:t> </a:t>
            </a:r>
            <a:r>
              <a:rPr lang="en-US" dirty="0" err="1" smtClean="0"/>
              <a:t>cô</a:t>
            </a:r>
            <a:r>
              <a:rPr lang="en-US" dirty="0" smtClean="0"/>
              <a:t>, </a:t>
            </a:r>
            <a:r>
              <a:rPr lang="en-US" dirty="0" err="1" smtClean="0"/>
              <a:t>các</a:t>
            </a:r>
            <a:r>
              <a:rPr lang="en-US" dirty="0" smtClean="0"/>
              <a:t> </a:t>
            </a:r>
            <a:r>
              <a:rPr lang="en-US" dirty="0" err="1" smtClean="0"/>
              <a:t>trợ</a:t>
            </a:r>
            <a:r>
              <a:rPr lang="en-US" dirty="0" smtClean="0"/>
              <a:t> </a:t>
            </a:r>
            <a:r>
              <a:rPr lang="en-US" dirty="0" err="1" smtClean="0"/>
              <a:t>giáo</a:t>
            </a:r>
            <a:r>
              <a:rPr lang="en-US" dirty="0" smtClean="0"/>
              <a:t> </a:t>
            </a:r>
            <a:r>
              <a:rPr lang="en-US" dirty="0" err="1" smtClean="0"/>
              <a:t>và</a:t>
            </a:r>
            <a:r>
              <a:rPr lang="en-US" dirty="0" smtClean="0"/>
              <a:t> </a:t>
            </a:r>
            <a:r>
              <a:rPr lang="en-US" dirty="0" err="1" smtClean="0"/>
              <a:t>các</a:t>
            </a:r>
            <a:r>
              <a:rPr lang="en-US" dirty="0" smtClean="0"/>
              <a:t> </a:t>
            </a:r>
            <a:r>
              <a:rPr lang="en-US" dirty="0" err="1" smtClean="0"/>
              <a:t>học</a:t>
            </a:r>
            <a:r>
              <a:rPr lang="en-US" dirty="0" smtClean="0"/>
              <a:t> </a:t>
            </a:r>
            <a:r>
              <a:rPr lang="en-US" dirty="0" err="1" smtClean="0"/>
              <a:t>sinh</a:t>
            </a:r>
            <a:r>
              <a:rPr lang="en-US" dirty="0" smtClean="0"/>
              <a:t> </a:t>
            </a:r>
            <a:r>
              <a:rPr lang="en-US" dirty="0" err="1" smtClean="0"/>
              <a:t>nơi</a:t>
            </a:r>
            <a:r>
              <a:rPr lang="en-US" dirty="0" smtClean="0"/>
              <a:t> </a:t>
            </a:r>
            <a:r>
              <a:rPr lang="en-US" dirty="0" err="1" smtClean="0"/>
              <a:t>đây</a:t>
            </a:r>
            <a:r>
              <a:rPr lang="en-US" dirty="0" smtClean="0"/>
              <a:t> </a:t>
            </a:r>
            <a:r>
              <a:rPr lang="en-US" dirty="0" err="1" smtClean="0"/>
              <a:t>mang</a:t>
            </a:r>
            <a:r>
              <a:rPr lang="en-US" dirty="0" smtClean="0"/>
              <a:t> </a:t>
            </a:r>
            <a:r>
              <a:rPr lang="en-US" dirty="0" err="1" smtClean="0"/>
              <a:t>lại</a:t>
            </a:r>
            <a:r>
              <a:rPr lang="en-US" dirty="0" smtClean="0"/>
              <a:t> </a:t>
            </a:r>
            <a:r>
              <a:rPr lang="en-US" dirty="0" err="1" smtClean="0"/>
              <a:t>hoa</a:t>
            </a:r>
            <a:r>
              <a:rPr lang="en-US" dirty="0" smtClean="0"/>
              <a:t> </a:t>
            </a:r>
            <a:r>
              <a:rPr lang="en-US" dirty="0" err="1" smtClean="0"/>
              <a:t>trái</a:t>
            </a:r>
            <a:r>
              <a:rPr lang="en-US" dirty="0" smtClean="0"/>
              <a:t> </a:t>
            </a:r>
            <a:r>
              <a:rPr lang="en-US" dirty="0" err="1" smtClean="0"/>
              <a:t>mà</a:t>
            </a:r>
            <a:r>
              <a:rPr lang="en-US" dirty="0" smtClean="0"/>
              <a:t> </a:t>
            </a:r>
            <a:r>
              <a:rPr lang="en-US" dirty="0" err="1" smtClean="0"/>
              <a:t>Thiên</a:t>
            </a:r>
            <a:r>
              <a:rPr lang="en-US" dirty="0" smtClean="0"/>
              <a:t> </a:t>
            </a:r>
            <a:r>
              <a:rPr lang="en-US" dirty="0" err="1" smtClean="0"/>
              <a:t>Chúa</a:t>
            </a:r>
            <a:r>
              <a:rPr lang="en-US" dirty="0" smtClean="0"/>
              <a:t> </a:t>
            </a:r>
            <a:r>
              <a:rPr lang="en-US" dirty="0" err="1" smtClean="0"/>
              <a:t>mong</a:t>
            </a:r>
            <a:r>
              <a:rPr lang="en-US" dirty="0" smtClean="0"/>
              <a:t> </a:t>
            </a:r>
            <a:r>
              <a:rPr lang="en-US" dirty="0" err="1" smtClean="0"/>
              <a:t>muốn</a:t>
            </a:r>
            <a:r>
              <a:rPr lang="en-US" dirty="0" smtClean="0"/>
              <a:t> </a:t>
            </a:r>
            <a:r>
              <a:rPr lang="en-US" dirty="0" err="1" smtClean="0"/>
              <a:t>nơi</a:t>
            </a:r>
            <a:r>
              <a:rPr lang="en-US" dirty="0" smtClean="0"/>
              <a:t> </a:t>
            </a:r>
            <a:r>
              <a:rPr lang="en-US" dirty="0" err="1" smtClean="0"/>
              <a:t>mỗi</a:t>
            </a:r>
            <a:r>
              <a:rPr lang="en-US" dirty="0" smtClean="0"/>
              <a:t> </a:t>
            </a:r>
            <a:r>
              <a:rPr lang="en-US" dirty="0" err="1" smtClean="0"/>
              <a:t>người</a:t>
            </a:r>
            <a:r>
              <a:rPr lang="en-US" dirty="0" smtClean="0"/>
              <a:t> </a:t>
            </a:r>
            <a:r>
              <a:rPr lang="en-US" dirty="0" err="1" smtClean="0"/>
              <a:t>chúng</a:t>
            </a:r>
            <a:r>
              <a:rPr lang="en-US" dirty="0" smtClean="0"/>
              <a:t> </a:t>
            </a:r>
            <a:r>
              <a:rPr lang="en-US" dirty="0" err="1" smtClean="0"/>
              <a:t>ta</a:t>
            </a:r>
            <a:r>
              <a:rPr lang="en-US" dirty="0" smtClean="0"/>
              <a:t>.</a:t>
            </a:r>
          </a:p>
          <a:p>
            <a:pPr marL="0" indent="0">
              <a:lnSpc>
                <a:spcPct val="90000"/>
              </a:lnSpc>
              <a:buNone/>
            </a:pPr>
            <a:r>
              <a:rPr lang="en-US" dirty="0" smtClean="0"/>
              <a:t>Amen</a:t>
            </a:r>
          </a:p>
          <a:p>
            <a:endParaRPr lang="en-US" dirty="0"/>
          </a:p>
        </p:txBody>
      </p:sp>
      <p:sp>
        <p:nvSpPr>
          <p:cNvPr id="4" name="TextBox 3"/>
          <p:cNvSpPr txBox="1"/>
          <p:nvPr/>
        </p:nvSpPr>
        <p:spPr>
          <a:xfrm>
            <a:off x="2971800" y="6553200"/>
            <a:ext cx="3352800" cy="215444"/>
          </a:xfrm>
          <a:prstGeom prst="rect">
            <a:avLst/>
          </a:prstGeom>
          <a:noFill/>
        </p:spPr>
        <p:txBody>
          <a:bodyPr wrap="square" rtlCol="0">
            <a:spAutoFit/>
          </a:bodyPr>
          <a:lstStyle/>
          <a:p>
            <a:r>
              <a:rPr lang="en-US" sz="800" dirty="0" smtClean="0"/>
              <a:t>© 2014 </a:t>
            </a:r>
            <a:r>
              <a:rPr lang="en-US" sz="800" dirty="0" err="1" smtClean="0"/>
              <a:t>Trường</a:t>
            </a:r>
            <a:r>
              <a:rPr lang="en-US" sz="800" dirty="0" smtClean="0"/>
              <a:t> </a:t>
            </a:r>
            <a:r>
              <a:rPr lang="en-US" sz="800" dirty="0" err="1" smtClean="0"/>
              <a:t>Việt</a:t>
            </a:r>
            <a:r>
              <a:rPr lang="en-US" sz="800" dirty="0" smtClean="0"/>
              <a:t> </a:t>
            </a:r>
            <a:r>
              <a:rPr lang="en-US" sz="800" dirty="0" err="1" smtClean="0"/>
              <a:t>Ngữ</a:t>
            </a:r>
            <a:r>
              <a:rPr lang="en-US" sz="800" dirty="0" smtClean="0"/>
              <a:t> &amp; </a:t>
            </a:r>
            <a:r>
              <a:rPr lang="en-US" sz="800" dirty="0" err="1" smtClean="0"/>
              <a:t>Văn</a:t>
            </a:r>
            <a:r>
              <a:rPr lang="en-US" sz="800" dirty="0" smtClean="0"/>
              <a:t> </a:t>
            </a:r>
            <a:r>
              <a:rPr lang="en-US" sz="800" dirty="0" err="1" smtClean="0"/>
              <a:t>Hóa</a:t>
            </a:r>
            <a:r>
              <a:rPr lang="en-US" sz="800" dirty="0" smtClean="0"/>
              <a:t> PBC, All Right Reserved</a:t>
            </a:r>
            <a:endParaRPr lang="en-US" sz="800" dirty="0"/>
          </a:p>
        </p:txBody>
      </p:sp>
      <p:sp>
        <p:nvSpPr>
          <p:cNvPr id="6" name="Slide Number Placeholder 5"/>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a:t>
            </a:fld>
            <a:endParaRPr kumimoji="0" lang="en-US"/>
          </a:p>
        </p:txBody>
      </p:sp>
      <p:sp>
        <p:nvSpPr>
          <p:cNvPr id="7" name="Footer Placeholder 6"/>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Rowing.jpg"/>
          <p:cNvPicPr>
            <a:picLocks noGrp="1" noChangeAspect="1"/>
          </p:cNvPicPr>
          <p:nvPr>
            <p:ph sz="quarter" idx="1"/>
          </p:nvPr>
        </p:nvPicPr>
        <p:blipFill>
          <a:blip r:embed="rId2" cstate="print"/>
          <a:stretch>
            <a:fillRect/>
          </a:stretch>
        </p:blipFill>
        <p:spPr>
          <a:xfrm>
            <a:off x="1066800" y="685799"/>
            <a:ext cx="6934200" cy="4602575"/>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20</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7" name="TextBox 6"/>
          <p:cNvSpPr txBox="1"/>
          <p:nvPr/>
        </p:nvSpPr>
        <p:spPr>
          <a:xfrm>
            <a:off x="914400" y="6324600"/>
            <a:ext cx="4648200" cy="215444"/>
          </a:xfrm>
          <a:prstGeom prst="rect">
            <a:avLst/>
          </a:prstGeom>
          <a:noFill/>
        </p:spPr>
        <p:txBody>
          <a:bodyPr wrap="square" rtlCol="0">
            <a:spAutoFit/>
          </a:bodyPr>
          <a:lstStyle/>
          <a:p>
            <a:r>
              <a:rPr lang="en-US" sz="800" smtClean="0"/>
              <a:t>(Ref: http://www.riverbreezerowing.com/bigstockphoto_Sunrise_Rower_4916161.jpg)</a:t>
            </a:r>
            <a:endParaRPr lang="en-US" sz="800"/>
          </a:p>
        </p:txBody>
      </p:sp>
      <p:sp>
        <p:nvSpPr>
          <p:cNvPr id="8" name="TextBox 7"/>
          <p:cNvSpPr txBox="1"/>
          <p:nvPr/>
        </p:nvSpPr>
        <p:spPr>
          <a:xfrm>
            <a:off x="685800" y="5867400"/>
            <a:ext cx="7315200" cy="381000"/>
          </a:xfrm>
          <a:prstGeom prst="rect">
            <a:avLst/>
          </a:prstGeom>
          <a:noFill/>
        </p:spPr>
        <p:txBody>
          <a:bodyPr wrap="square" rtlCol="0">
            <a:spAutoFit/>
          </a:bodyPr>
          <a:lstStyle/>
          <a:p>
            <a:r>
              <a:rPr lang="en-US" i="1" smtClean="0"/>
              <a:t>Hình 9: Chèo thuyền ra xa để thấy thanh thản</a:t>
            </a:r>
            <a:endParaRPr lang="en-US" i="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04800"/>
            <a:ext cx="7467600" cy="6172200"/>
          </a:xfrm>
        </p:spPr>
        <p:txBody>
          <a:bodyPr>
            <a:noAutofit/>
          </a:bodyPr>
          <a:lstStyle/>
          <a:p>
            <a:pPr>
              <a:buNone/>
            </a:pPr>
            <a:r>
              <a:rPr lang="en-US" sz="3200" smtClean="0"/>
              <a:t>Nhiều năm sau, chàng trai quay lại. </a:t>
            </a:r>
            <a:br>
              <a:rPr lang="en-US" sz="3200" smtClean="0"/>
            </a:br>
            <a:r>
              <a:rPr lang="en-US" sz="3200" smtClean="0"/>
              <a:t>- Xin lỗi, con trai của ta. Nhưng ta chẳng còn gì cho cậu nữa. Không còn táo. </a:t>
            </a:r>
            <a:br>
              <a:rPr lang="en-US" sz="3200" smtClean="0"/>
            </a:br>
            <a:r>
              <a:rPr lang="en-US" sz="3200" smtClean="0"/>
              <a:t>- Cháu có còn răng nữa đâu mà ăn. </a:t>
            </a:r>
            <a:br>
              <a:rPr lang="en-US" sz="3200" smtClean="0"/>
            </a:br>
            <a:r>
              <a:rPr lang="en-US" sz="3200" smtClean="0"/>
              <a:t>- Ta cũng chẳng còn cành cho cậu leo trèo. </a:t>
            </a:r>
            <a:br>
              <a:rPr lang="en-US" sz="3200" smtClean="0"/>
            </a:br>
            <a:r>
              <a:rPr lang="en-US" sz="3200" smtClean="0"/>
              <a:t>- Cháu đã quá già rồi. </a:t>
            </a:r>
            <a:br>
              <a:rPr lang="en-US" sz="3200" smtClean="0"/>
            </a:br>
            <a:r>
              <a:rPr lang="en-US" sz="3200" smtClean="0"/>
              <a:t>- Ta thật sự chẳng giúp gì cho cậu được nữa. Cái duy nhất còn lại là bộ rễ đang chết dần mòn của ta – cây táo nói trong nước mắt. </a:t>
            </a:r>
            <a:br>
              <a:rPr lang="en-US" sz="3200" smtClean="0"/>
            </a:br>
            <a:endParaRPr lang="en-US" sz="32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21</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7-apple-tree-climbing-in-the-garden-orchard.jpg"/>
          <p:cNvPicPr>
            <a:picLocks noGrp="1" noChangeAspect="1"/>
          </p:cNvPicPr>
          <p:nvPr>
            <p:ph sz="quarter" idx="1"/>
          </p:nvPr>
        </p:nvPicPr>
        <p:blipFill>
          <a:blip r:embed="rId2" cstate="print"/>
          <a:stretch>
            <a:fillRect/>
          </a:stretch>
        </p:blipFill>
        <p:spPr>
          <a:xfrm>
            <a:off x="304800" y="609600"/>
            <a:ext cx="7993284" cy="3054576"/>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22</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pic>
        <p:nvPicPr>
          <p:cNvPr id="7" name="Picture 6" descr="DyingRoot.JPG"/>
          <p:cNvPicPr>
            <a:picLocks noChangeAspect="1"/>
          </p:cNvPicPr>
          <p:nvPr/>
        </p:nvPicPr>
        <p:blipFill>
          <a:blip r:embed="rId3" cstate="print"/>
          <a:stretch>
            <a:fillRect/>
          </a:stretch>
        </p:blipFill>
        <p:spPr>
          <a:xfrm>
            <a:off x="4419600" y="3810000"/>
            <a:ext cx="3414979" cy="2669456"/>
          </a:xfrm>
          <a:prstGeom prst="rect">
            <a:avLst/>
          </a:prstGeom>
        </p:spPr>
      </p:pic>
      <p:sp>
        <p:nvSpPr>
          <p:cNvPr id="8" name="TextBox 7"/>
          <p:cNvSpPr txBox="1"/>
          <p:nvPr/>
        </p:nvSpPr>
        <p:spPr>
          <a:xfrm>
            <a:off x="381000" y="4495800"/>
            <a:ext cx="3810000" cy="646331"/>
          </a:xfrm>
          <a:prstGeom prst="rect">
            <a:avLst/>
          </a:prstGeom>
          <a:noFill/>
        </p:spPr>
        <p:txBody>
          <a:bodyPr wrap="square" rtlCol="0">
            <a:spAutoFit/>
          </a:bodyPr>
          <a:lstStyle/>
          <a:p>
            <a:r>
              <a:rPr lang="en-US" i="1" smtClean="0"/>
              <a:t>Hình 10: Ta chỉ còn bộ rễ đang chết mòn.</a:t>
            </a:r>
            <a:endParaRPr lang="en-US" i="1"/>
          </a:p>
        </p:txBody>
      </p:sp>
      <p:sp>
        <p:nvSpPr>
          <p:cNvPr id="9" name="TextBox 8"/>
          <p:cNvSpPr txBox="1"/>
          <p:nvPr/>
        </p:nvSpPr>
        <p:spPr>
          <a:xfrm>
            <a:off x="457200" y="5867400"/>
            <a:ext cx="3810000" cy="369332"/>
          </a:xfrm>
          <a:prstGeom prst="rect">
            <a:avLst/>
          </a:prstGeom>
          <a:noFill/>
        </p:spPr>
        <p:txBody>
          <a:bodyPr wrap="square" rtlCol="0">
            <a:spAutoFit/>
          </a:bodyPr>
          <a:lstStyle/>
          <a:p>
            <a:r>
              <a:rPr lang="en-US" sz="900" smtClean="0"/>
              <a:t>(Ref: http://www.cals.ncsu.edu/course/pp728/heterobasidion/110580.JPG)</a:t>
            </a:r>
            <a:endParaRPr lang="en-US" sz="9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01000" cy="6172200"/>
          </a:xfrm>
        </p:spPr>
        <p:txBody>
          <a:bodyPr>
            <a:normAutofit/>
          </a:bodyPr>
          <a:lstStyle/>
          <a:p>
            <a:pPr>
              <a:buNone/>
            </a:pPr>
            <a:r>
              <a:rPr lang="en-US" sz="3600" smtClean="0"/>
              <a:t>- Cháu chẳng cần gì nhiều, chỉ cần một chỗ ngồi nghỉ. Cháu đã quá mệt mỏi sau những năm đã qua. </a:t>
            </a:r>
            <a:br>
              <a:rPr lang="en-US" sz="3600" smtClean="0"/>
            </a:br>
            <a:r>
              <a:rPr lang="en-US" sz="3600" smtClean="0"/>
              <a:t>- Ôi, thế thì cái gốc cây già cỗi này là một nơi rất tốt cho cậu ngồi dựa vào và nghỉ ngơi. Hãy đến đây với ta. </a:t>
            </a:r>
            <a:br>
              <a:rPr lang="en-US" sz="3600" smtClean="0"/>
            </a:br>
            <a:r>
              <a:rPr lang="en-US" sz="3600" smtClean="0"/>
              <a:t>Chàng trai ngồi xuống và cây táo mừng rơi nước mắt. </a:t>
            </a:r>
            <a:br>
              <a:rPr lang="en-US" sz="3600" smtClean="0"/>
            </a:br>
            <a:endParaRPr lang="en-US" sz="36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23</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iving_tree3.jpg"/>
          <p:cNvPicPr>
            <a:picLocks noGrp="1" noChangeAspect="1"/>
          </p:cNvPicPr>
          <p:nvPr>
            <p:ph sz="quarter" idx="1"/>
          </p:nvPr>
        </p:nvPicPr>
        <p:blipFill>
          <a:blip r:embed="rId2" cstate="print"/>
          <a:stretch>
            <a:fillRect/>
          </a:stretch>
        </p:blipFill>
        <p:spPr>
          <a:xfrm>
            <a:off x="914400" y="457200"/>
            <a:ext cx="4419600" cy="4490314"/>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24</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7" name="TextBox 6"/>
          <p:cNvSpPr txBox="1"/>
          <p:nvPr/>
        </p:nvSpPr>
        <p:spPr>
          <a:xfrm>
            <a:off x="685800" y="5181600"/>
            <a:ext cx="6934200" cy="369332"/>
          </a:xfrm>
          <a:prstGeom prst="rect">
            <a:avLst/>
          </a:prstGeom>
          <a:noFill/>
        </p:spPr>
        <p:txBody>
          <a:bodyPr wrap="square" rtlCol="0">
            <a:spAutoFit/>
          </a:bodyPr>
          <a:lstStyle/>
          <a:p>
            <a:r>
              <a:rPr lang="en-US" i="1" smtClean="0"/>
              <a:t>Hình 11: Người đàn ông ngồi xuống gốc cây táo để nghỉ ngơi </a:t>
            </a:r>
            <a:endParaRPr lang="en-US" i="1"/>
          </a:p>
        </p:txBody>
      </p:sp>
      <p:sp>
        <p:nvSpPr>
          <p:cNvPr id="8" name="TextBox 7"/>
          <p:cNvSpPr txBox="1"/>
          <p:nvPr/>
        </p:nvSpPr>
        <p:spPr>
          <a:xfrm>
            <a:off x="685800" y="6019800"/>
            <a:ext cx="6858000" cy="230832"/>
          </a:xfrm>
          <a:prstGeom prst="rect">
            <a:avLst/>
          </a:prstGeom>
          <a:noFill/>
        </p:spPr>
        <p:txBody>
          <a:bodyPr wrap="square" rtlCol="0">
            <a:spAutoFit/>
          </a:bodyPr>
          <a:lstStyle/>
          <a:p>
            <a:r>
              <a:rPr lang="en-US" sz="900" smtClean="0"/>
              <a:t>(Ref: http://1.bp.blogspot.com/_ZDLwGkjVLqg/TTTWHZkp1FI/AAAAAAAAAgI/h3d3P8-tz8M/s320/giving_tree3.jpg)</a:t>
            </a:r>
            <a:endParaRPr lang="en-US" sz="9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077200" cy="6172200"/>
          </a:xfrm>
        </p:spPr>
        <p:txBody>
          <a:bodyPr>
            <a:noAutofit/>
          </a:bodyPr>
          <a:lstStyle/>
          <a:p>
            <a:pPr>
              <a:buNone/>
            </a:pPr>
            <a:r>
              <a:rPr lang="en-US" sz="4000" smtClean="0"/>
              <a:t>Đây là câu chuyện của tất cả chúng ta. Cây táo chính là hình ảnh của cha mẹ chúng ta. Khi chúng ta còn trẻ, ta thích chơi với cha mẹ. Khi lớn lên, chúng ta bỏ họ mà đi và chỉ quay trở về khi ta cần họ giúp đỡ. Bất kể khi nào cha mẹ vẫn luôn sẵn sàng nâng đỡ chúng ta để ta được hạnh phúc.</a:t>
            </a:r>
          </a:p>
          <a:p>
            <a:endParaRPr lang="en-US" sz="40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25</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oLoveAnalogy.png"/>
          <p:cNvPicPr>
            <a:picLocks noGrp="1" noChangeAspect="1"/>
          </p:cNvPicPr>
          <p:nvPr>
            <p:ph sz="quarter" idx="1"/>
          </p:nvPr>
        </p:nvPicPr>
        <p:blipFill>
          <a:blip r:embed="rId2" cstate="print"/>
          <a:stretch>
            <a:fillRect/>
          </a:stretch>
        </p:blipFill>
        <p:spPr>
          <a:xfrm>
            <a:off x="990600" y="304800"/>
            <a:ext cx="6767147" cy="2141406"/>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26</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pic>
        <p:nvPicPr>
          <p:cNvPr id="7" name="Picture 6" descr="TinhYeuViVon.png"/>
          <p:cNvPicPr>
            <a:picLocks noChangeAspect="1"/>
          </p:cNvPicPr>
          <p:nvPr/>
        </p:nvPicPr>
        <p:blipFill>
          <a:blip r:embed="rId3" cstate="print"/>
          <a:stretch>
            <a:fillRect/>
          </a:stretch>
        </p:blipFill>
        <p:spPr>
          <a:xfrm>
            <a:off x="1157944" y="2644072"/>
            <a:ext cx="6828112" cy="1569856"/>
          </a:xfrm>
          <a:prstGeom prst="rect">
            <a:avLst/>
          </a:prstGeom>
        </p:spPr>
      </p:pic>
      <p:sp>
        <p:nvSpPr>
          <p:cNvPr id="8" name="TextBox 7"/>
          <p:cNvSpPr txBox="1"/>
          <p:nvPr/>
        </p:nvSpPr>
        <p:spPr>
          <a:xfrm>
            <a:off x="914400" y="5029200"/>
            <a:ext cx="7010400" cy="646331"/>
          </a:xfrm>
          <a:prstGeom prst="rect">
            <a:avLst/>
          </a:prstGeom>
          <a:noFill/>
        </p:spPr>
        <p:txBody>
          <a:bodyPr wrap="square" rtlCol="0">
            <a:spAutoFit/>
          </a:bodyPr>
          <a:lstStyle/>
          <a:p>
            <a:r>
              <a:rPr lang="en-US" i="1" smtClean="0"/>
              <a:t>Hình 12: tình yêu thương và hy sinh của cha mẹ được ví von như cây táo trong câu chuyện được kể.</a:t>
            </a:r>
            <a:endParaRPr lang="en-US" i="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auBeSuDungCayTao.png"/>
          <p:cNvPicPr>
            <a:picLocks noGrp="1" noChangeAspect="1"/>
          </p:cNvPicPr>
          <p:nvPr>
            <p:ph sz="quarter" idx="1"/>
          </p:nvPr>
        </p:nvPicPr>
        <p:blipFill>
          <a:blip r:embed="rId2" cstate="print"/>
          <a:stretch>
            <a:fillRect/>
          </a:stretch>
        </p:blipFill>
        <p:spPr>
          <a:xfrm>
            <a:off x="1066800" y="533400"/>
            <a:ext cx="6767841" cy="5161152"/>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27</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7" name="TextBox 6"/>
          <p:cNvSpPr txBox="1"/>
          <p:nvPr/>
        </p:nvSpPr>
        <p:spPr>
          <a:xfrm>
            <a:off x="990600" y="5715000"/>
            <a:ext cx="6858000" cy="369332"/>
          </a:xfrm>
          <a:prstGeom prst="rect">
            <a:avLst/>
          </a:prstGeom>
          <a:noFill/>
        </p:spPr>
        <p:txBody>
          <a:bodyPr wrap="square" rtlCol="0">
            <a:spAutoFit/>
          </a:bodyPr>
          <a:lstStyle/>
          <a:p>
            <a:r>
              <a:rPr lang="en-US" i="1" smtClean="0"/>
              <a:t>Hình 13: Cậu bé đã sử dụng cây táo như thế nào?</a:t>
            </a:r>
            <a:endParaRPr lang="en-US" i="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Bài Tập Làm Văn:</a:t>
            </a:r>
            <a:endParaRPr lang="en-US"/>
          </a:p>
        </p:txBody>
      </p:sp>
      <p:sp>
        <p:nvSpPr>
          <p:cNvPr id="3" name="Content Placeholder 2"/>
          <p:cNvSpPr>
            <a:spLocks noGrp="1"/>
          </p:cNvSpPr>
          <p:nvPr>
            <p:ph sz="quarter" idx="1"/>
          </p:nvPr>
        </p:nvSpPr>
        <p:spPr/>
        <p:txBody>
          <a:bodyPr/>
          <a:lstStyle/>
          <a:p>
            <a:r>
              <a:rPr lang="en-US" smtClean="0"/>
              <a:t>Hãy viết một lá thư cho bạn và cho biết cảm tưởng của em khi đọc câu chuyện này.</a:t>
            </a:r>
          </a:p>
          <a:p>
            <a:r>
              <a:rPr lang="en-US" smtClean="0"/>
              <a:t>Tại sao cây táo hy sinh quá nhiều nhưng chẳng bao giờ oán trách cậu bé?</a:t>
            </a:r>
          </a:p>
          <a:p>
            <a:r>
              <a:rPr lang="en-US" smtClean="0"/>
              <a:t>Theo em, vì sao cậu bé tỏ vẻ quá thờ ơ đối nỗi cô đơn và niềm khát khao được gần cậu bé của cây táo?</a:t>
            </a:r>
          </a:p>
          <a:p>
            <a:r>
              <a:rPr lang="en-US" smtClean="0"/>
              <a:t>Trong câu chuyện này, tác giả muốn nói lên bài học gì?</a:t>
            </a:r>
          </a:p>
          <a:p>
            <a:r>
              <a:rPr lang="en-US" smtClean="0"/>
              <a:t>Nếu em là cậu bé, em sẽ cư xử như thế nào đối với cây táo?</a:t>
            </a:r>
          </a:p>
          <a:p>
            <a:endParaRPr lang="en-US"/>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28</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smtClean="0"/>
              <a:t>References:</a:t>
            </a:r>
            <a:endParaRPr lang="en-US"/>
          </a:p>
        </p:txBody>
      </p:sp>
      <p:sp>
        <p:nvSpPr>
          <p:cNvPr id="3" name="Content Placeholder 2"/>
          <p:cNvSpPr>
            <a:spLocks noGrp="1"/>
          </p:cNvSpPr>
          <p:nvPr>
            <p:ph sz="quarter" idx="1"/>
          </p:nvPr>
        </p:nvSpPr>
        <p:spPr>
          <a:xfrm>
            <a:off x="457200" y="914400"/>
            <a:ext cx="7772400" cy="5559552"/>
          </a:xfrm>
        </p:spPr>
        <p:txBody>
          <a:bodyPr/>
          <a:lstStyle/>
          <a:p>
            <a:r>
              <a:rPr lang="en-US" smtClean="0"/>
              <a:t>Chuyện Cây Táo.  Retrieved from </a:t>
            </a:r>
            <a:r>
              <a:rPr lang="en-US" smtClean="0">
                <a:hlinkClick r:id="rId2"/>
              </a:rPr>
              <a:t>http://</a:t>
            </a:r>
            <a:r>
              <a:rPr lang="en-US" smtClean="0">
                <a:hlinkClick r:id="rId2"/>
              </a:rPr>
              <a:t>webgiare.vn/chuyen-cay-tao.htm</a:t>
            </a:r>
            <a:endParaRPr lang="en-US" smtClean="0"/>
          </a:p>
          <a:p>
            <a:r>
              <a:rPr lang="en-US" smtClean="0"/>
              <a:t>Images retrieved from </a:t>
            </a:r>
            <a:r>
              <a:rPr lang="en-US" smtClean="0">
                <a:hlinkClick r:id="rId3"/>
              </a:rPr>
              <a:t>http</a:t>
            </a:r>
            <a:r>
              <a:rPr lang="en-US" smtClean="0">
                <a:hlinkClick r:id="rId3"/>
              </a:rPr>
              <a:t>://</a:t>
            </a:r>
            <a:r>
              <a:rPr lang="en-US" smtClean="0">
                <a:hlinkClick r:id="rId3"/>
              </a:rPr>
              <a:t>www.clker.com/cliparts/8/9/9/d/11949855741697952186small_house_01.svg.med.png</a:t>
            </a:r>
            <a:endParaRPr lang="en-US" smtClean="0"/>
          </a:p>
          <a:p>
            <a:r>
              <a:rPr lang="en-US" smtClean="0"/>
              <a:t>Images retrieved from </a:t>
            </a:r>
            <a:r>
              <a:rPr lang="en-US" smtClean="0">
                <a:hlinkClick r:id="rId4"/>
              </a:rPr>
              <a:t>https</a:t>
            </a:r>
            <a:r>
              <a:rPr lang="en-US" smtClean="0">
                <a:hlinkClick r:id="rId4"/>
              </a:rPr>
              <a:t>://</a:t>
            </a:r>
            <a:r>
              <a:rPr lang="en-US" smtClean="0">
                <a:hlinkClick r:id="rId4"/>
              </a:rPr>
              <a:t>twobarkingdogs.files.wordpress.com/2009/04/tree-shadow.jpg</a:t>
            </a:r>
            <a:endParaRPr lang="en-US" smtClean="0"/>
          </a:p>
          <a:p>
            <a:endParaRPr lang="en-US"/>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29</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71800" y="6553200"/>
            <a:ext cx="3352800" cy="215444"/>
          </a:xfrm>
          <a:prstGeom prst="rect">
            <a:avLst/>
          </a:prstGeom>
          <a:noFill/>
        </p:spPr>
        <p:txBody>
          <a:bodyPr wrap="square" rtlCol="0">
            <a:spAutoFit/>
          </a:bodyPr>
          <a:lstStyle/>
          <a:p>
            <a:r>
              <a:rPr lang="en-US" sz="800" dirty="0" smtClean="0"/>
              <a:t>© 2014 </a:t>
            </a:r>
            <a:r>
              <a:rPr lang="en-US" sz="800" dirty="0" err="1" smtClean="0"/>
              <a:t>Trường</a:t>
            </a:r>
            <a:r>
              <a:rPr lang="en-US" sz="800" dirty="0" smtClean="0"/>
              <a:t> </a:t>
            </a:r>
            <a:r>
              <a:rPr lang="en-US" sz="800" dirty="0" err="1" smtClean="0"/>
              <a:t>Việt</a:t>
            </a:r>
            <a:r>
              <a:rPr lang="en-US" sz="800" dirty="0" smtClean="0"/>
              <a:t> </a:t>
            </a:r>
            <a:r>
              <a:rPr lang="en-US" sz="800" dirty="0" err="1" smtClean="0"/>
              <a:t>Ngữ</a:t>
            </a:r>
            <a:r>
              <a:rPr lang="en-US" sz="800" dirty="0" smtClean="0"/>
              <a:t> &amp; </a:t>
            </a:r>
            <a:r>
              <a:rPr lang="en-US" sz="800" dirty="0" err="1" smtClean="0"/>
              <a:t>Văn</a:t>
            </a:r>
            <a:r>
              <a:rPr lang="en-US" sz="800" dirty="0" smtClean="0"/>
              <a:t> </a:t>
            </a:r>
            <a:r>
              <a:rPr lang="en-US" sz="800" dirty="0" err="1" smtClean="0"/>
              <a:t>Hóa</a:t>
            </a:r>
            <a:r>
              <a:rPr lang="en-US" sz="800" dirty="0" smtClean="0"/>
              <a:t> PBC, All Right Reserved</a:t>
            </a:r>
            <a:endParaRPr lang="en-US" sz="800" dirty="0"/>
          </a:p>
        </p:txBody>
      </p:sp>
      <p:sp>
        <p:nvSpPr>
          <p:cNvPr id="3" name="TextBox 2"/>
          <p:cNvSpPr txBox="1"/>
          <p:nvPr/>
        </p:nvSpPr>
        <p:spPr>
          <a:xfrm>
            <a:off x="2362200" y="381000"/>
            <a:ext cx="5486400" cy="769441"/>
          </a:xfrm>
          <a:prstGeom prst="rect">
            <a:avLst/>
          </a:prstGeom>
          <a:noFill/>
        </p:spPr>
        <p:txBody>
          <a:bodyPr wrap="square" rtlCol="0">
            <a:spAutoFit/>
          </a:bodyPr>
          <a:lstStyle/>
          <a:p>
            <a:r>
              <a:rPr lang="en-US" sz="4400" b="1" smtClean="0"/>
              <a:t>Chuyện Cây Táo</a:t>
            </a:r>
            <a:endParaRPr lang="en-US" sz="4400" b="1"/>
          </a:p>
        </p:txBody>
      </p:sp>
      <p:sp>
        <p:nvSpPr>
          <p:cNvPr id="4" name="TextBox 3"/>
          <p:cNvSpPr txBox="1"/>
          <p:nvPr/>
        </p:nvSpPr>
        <p:spPr>
          <a:xfrm>
            <a:off x="457200" y="1143000"/>
            <a:ext cx="8229600" cy="5324535"/>
          </a:xfrm>
          <a:prstGeom prst="rect">
            <a:avLst/>
          </a:prstGeom>
          <a:noFill/>
        </p:spPr>
        <p:txBody>
          <a:bodyPr wrap="square" rtlCol="0">
            <a:spAutoFit/>
          </a:bodyPr>
          <a:lstStyle/>
          <a:p>
            <a:r>
              <a:rPr lang="en-US" sz="4400" smtClean="0"/>
              <a:t>Ngày xửa ngày xưa có một cây táo to. Một cậu bé rất thích đến chơi với cây táo mỗi ngày. Nó leo lên ngọn cây hái táo ăn, ngủ trưa trong bóng râm. Nó yêu cây táo và cây cũng rất yêu nó. </a:t>
            </a:r>
          </a:p>
          <a:p>
            <a:endParaRPr lang="en-US" sz="3200"/>
          </a:p>
        </p:txBody>
      </p:sp>
      <p:sp>
        <p:nvSpPr>
          <p:cNvPr id="5" name="Slide Number Placeholder 4"/>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3</a:t>
            </a:fld>
            <a:endParaRPr kumimoji="0" lang="en-US"/>
          </a:p>
        </p:txBody>
      </p:sp>
      <p:sp>
        <p:nvSpPr>
          <p:cNvPr id="6" name="Footer Placeholder 5"/>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4</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pic>
        <p:nvPicPr>
          <p:cNvPr id="1026" name="Picture 2"/>
          <p:cNvPicPr>
            <a:picLocks noChangeAspect="1" noChangeArrowheads="1"/>
          </p:cNvPicPr>
          <p:nvPr/>
        </p:nvPicPr>
        <p:blipFill>
          <a:blip r:embed="rId2" cstate="print"/>
          <a:srcRect/>
          <a:stretch>
            <a:fillRect/>
          </a:stretch>
        </p:blipFill>
        <p:spPr bwMode="auto">
          <a:xfrm>
            <a:off x="1143000" y="533400"/>
            <a:ext cx="6783416" cy="4521246"/>
          </a:xfrm>
          <a:prstGeom prst="rect">
            <a:avLst/>
          </a:prstGeom>
          <a:noFill/>
          <a:ln w="9525">
            <a:noFill/>
            <a:miter lim="800000"/>
            <a:headEnd/>
            <a:tailEnd/>
          </a:ln>
          <a:effectLst/>
        </p:spPr>
      </p:pic>
      <p:sp>
        <p:nvSpPr>
          <p:cNvPr id="14" name="TextBox 13"/>
          <p:cNvSpPr txBox="1"/>
          <p:nvPr/>
        </p:nvSpPr>
        <p:spPr>
          <a:xfrm>
            <a:off x="1219200" y="5715000"/>
            <a:ext cx="6781800" cy="369332"/>
          </a:xfrm>
          <a:prstGeom prst="rect">
            <a:avLst/>
          </a:prstGeom>
          <a:noFill/>
        </p:spPr>
        <p:txBody>
          <a:bodyPr wrap="square" rtlCol="0">
            <a:spAutoFit/>
          </a:bodyPr>
          <a:lstStyle/>
          <a:p>
            <a:r>
              <a:rPr lang="en-US" i="1" smtClean="0"/>
              <a:t>Hình 1: Cậu bé và cây táo có liên hệ khắng khít như bạn hữu.</a:t>
            </a:r>
            <a:endParaRPr lang="en-US" i="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1800" y="6553200"/>
            <a:ext cx="3352800" cy="215444"/>
          </a:xfrm>
          <a:prstGeom prst="rect">
            <a:avLst/>
          </a:prstGeom>
          <a:noFill/>
        </p:spPr>
        <p:txBody>
          <a:bodyPr wrap="square" rtlCol="0">
            <a:spAutoFit/>
          </a:bodyPr>
          <a:lstStyle/>
          <a:p>
            <a:r>
              <a:rPr lang="en-US" sz="800" dirty="0" smtClean="0"/>
              <a:t>© 2014 </a:t>
            </a:r>
            <a:r>
              <a:rPr lang="en-US" sz="800" dirty="0" err="1" smtClean="0"/>
              <a:t>Trường</a:t>
            </a:r>
            <a:r>
              <a:rPr lang="en-US" sz="800" dirty="0" smtClean="0"/>
              <a:t> </a:t>
            </a:r>
            <a:r>
              <a:rPr lang="en-US" sz="800" dirty="0" err="1" smtClean="0"/>
              <a:t>Việt</a:t>
            </a:r>
            <a:r>
              <a:rPr lang="en-US" sz="800" dirty="0" smtClean="0"/>
              <a:t> </a:t>
            </a:r>
            <a:r>
              <a:rPr lang="en-US" sz="800" dirty="0" err="1" smtClean="0"/>
              <a:t>Ngữ</a:t>
            </a:r>
            <a:r>
              <a:rPr lang="en-US" sz="800" dirty="0" smtClean="0"/>
              <a:t> &amp; </a:t>
            </a:r>
            <a:r>
              <a:rPr lang="en-US" sz="800" dirty="0" err="1" smtClean="0"/>
              <a:t>Văn</a:t>
            </a:r>
            <a:r>
              <a:rPr lang="en-US" sz="800" dirty="0" smtClean="0"/>
              <a:t> </a:t>
            </a:r>
            <a:r>
              <a:rPr lang="en-US" sz="800" dirty="0" err="1" smtClean="0"/>
              <a:t>Hóa</a:t>
            </a:r>
            <a:r>
              <a:rPr lang="en-US" sz="800" dirty="0" smtClean="0"/>
              <a:t> PBC, All Right Reserved</a:t>
            </a:r>
            <a:endParaRPr lang="en-US" sz="800" dirty="0"/>
          </a:p>
        </p:txBody>
      </p:sp>
      <p:sp>
        <p:nvSpPr>
          <p:cNvPr id="3" name="Slide Number Placeholder 2"/>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5</a:t>
            </a:fld>
            <a:endParaRPr kumimoji="0" lang="en-US"/>
          </a:p>
        </p:txBody>
      </p:sp>
      <p:sp>
        <p:nvSpPr>
          <p:cNvPr id="5" name="TextBox 4"/>
          <p:cNvSpPr txBox="1"/>
          <p:nvPr/>
        </p:nvSpPr>
        <p:spPr>
          <a:xfrm>
            <a:off x="533400" y="609600"/>
            <a:ext cx="7924800" cy="5509200"/>
          </a:xfrm>
          <a:prstGeom prst="rect">
            <a:avLst/>
          </a:prstGeom>
          <a:noFill/>
        </p:spPr>
        <p:txBody>
          <a:bodyPr wrap="square" rtlCol="0">
            <a:spAutoFit/>
          </a:bodyPr>
          <a:lstStyle/>
          <a:p>
            <a:r>
              <a:rPr lang="en-US" sz="4400" smtClean="0"/>
              <a:t>Thời gian trôi qua, cậu bé đã lớn và không còn đến chơi với cây táo mỗi ngày. Một ngày nọ, cậu bé trở lại chỗ cây táo với vẻ mặt buồn rầu, cây táo reo to: </a:t>
            </a:r>
            <a:br>
              <a:rPr lang="en-US" sz="4400" smtClean="0"/>
            </a:br>
            <a:r>
              <a:rPr lang="en-US" sz="4400" smtClean="0"/>
              <a:t/>
            </a:r>
            <a:br>
              <a:rPr lang="en-US" sz="4400" smtClean="0"/>
            </a:br>
            <a:r>
              <a:rPr lang="en-US" sz="4400" smtClean="0"/>
              <a:t>- Hãy đến chơi với ta. </a:t>
            </a:r>
            <a:endParaRPr lang="en-US" sz="4400"/>
          </a:p>
        </p:txBody>
      </p:sp>
      <p:sp>
        <p:nvSpPr>
          <p:cNvPr id="6" name="Footer Placeholder 5"/>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6</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pic>
        <p:nvPicPr>
          <p:cNvPr id="7" name="Picture 6" descr="CauBeTroLaiLan1.png"/>
          <p:cNvPicPr>
            <a:picLocks noChangeAspect="1"/>
          </p:cNvPicPr>
          <p:nvPr/>
        </p:nvPicPr>
        <p:blipFill>
          <a:blip r:embed="rId2" cstate="print"/>
          <a:stretch>
            <a:fillRect/>
          </a:stretch>
        </p:blipFill>
        <p:spPr>
          <a:xfrm>
            <a:off x="304800" y="1066800"/>
            <a:ext cx="8245555" cy="2964437"/>
          </a:xfrm>
          <a:prstGeom prst="rect">
            <a:avLst/>
          </a:prstGeom>
        </p:spPr>
      </p:pic>
      <p:sp>
        <p:nvSpPr>
          <p:cNvPr id="8" name="TextBox 7"/>
          <p:cNvSpPr txBox="1"/>
          <p:nvPr/>
        </p:nvSpPr>
        <p:spPr>
          <a:xfrm>
            <a:off x="2743200" y="5029200"/>
            <a:ext cx="4191000" cy="369332"/>
          </a:xfrm>
          <a:prstGeom prst="rect">
            <a:avLst/>
          </a:prstGeom>
          <a:noFill/>
        </p:spPr>
        <p:txBody>
          <a:bodyPr wrap="square" rtlCol="0">
            <a:spAutoFit/>
          </a:bodyPr>
          <a:lstStyle/>
          <a:p>
            <a:r>
              <a:rPr lang="en-US" i="1" smtClean="0"/>
              <a:t>Hình 2: Cậu bé trở lại cây táo lần đầu</a:t>
            </a:r>
            <a:endParaRPr lang="en-US"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5867400"/>
          </a:xfrm>
        </p:spPr>
        <p:txBody>
          <a:bodyPr>
            <a:noAutofit/>
          </a:bodyPr>
          <a:lstStyle/>
          <a:p>
            <a:pPr>
              <a:buFontTx/>
              <a:buChar char="-"/>
            </a:pPr>
            <a:r>
              <a:rPr lang="en-US" sz="4000" smtClean="0"/>
              <a:t>Cháu không còn là trẻ con, cháu chẳng thích chơi quanh gốc cây nữa. Cháu chỉ thích đồ chơi thôi và cháu đang cần tiền để mua chúng.</a:t>
            </a:r>
          </a:p>
          <a:p>
            <a:pPr>
              <a:buFontTx/>
              <a:buChar char="-"/>
            </a:pPr>
            <a:r>
              <a:rPr lang="en-US" sz="4000" smtClean="0"/>
              <a:t>Ta rất tiếc là không có tiền, nhưng cậu có thể hái tất cả táo của ta và đem bán. Rồi cậu sẽ có tiền. </a:t>
            </a:r>
            <a:br>
              <a:rPr lang="en-US" sz="4000" smtClean="0"/>
            </a:br>
            <a:endParaRPr lang="en-US" sz="4000"/>
          </a:p>
        </p:txBody>
      </p:sp>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7</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8</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pic>
        <p:nvPicPr>
          <p:cNvPr id="6" name="Picture 5" descr="CauBeCanTien.png"/>
          <p:cNvPicPr>
            <a:picLocks noChangeAspect="1"/>
          </p:cNvPicPr>
          <p:nvPr/>
        </p:nvPicPr>
        <p:blipFill>
          <a:blip r:embed="rId2" cstate="print"/>
          <a:stretch>
            <a:fillRect/>
          </a:stretch>
        </p:blipFill>
        <p:spPr>
          <a:xfrm>
            <a:off x="914400" y="304800"/>
            <a:ext cx="5769708" cy="4614092"/>
          </a:xfrm>
          <a:prstGeom prst="rect">
            <a:avLst/>
          </a:prstGeom>
        </p:spPr>
      </p:pic>
      <p:sp>
        <p:nvSpPr>
          <p:cNvPr id="7" name="TextBox 6"/>
          <p:cNvSpPr txBox="1"/>
          <p:nvPr/>
        </p:nvSpPr>
        <p:spPr>
          <a:xfrm>
            <a:off x="1905000" y="5181600"/>
            <a:ext cx="4733988" cy="369332"/>
          </a:xfrm>
          <a:prstGeom prst="rect">
            <a:avLst/>
          </a:prstGeom>
          <a:noFill/>
        </p:spPr>
        <p:txBody>
          <a:bodyPr wrap="none" rtlCol="0">
            <a:spAutoFit/>
          </a:bodyPr>
          <a:lstStyle/>
          <a:p>
            <a:r>
              <a:rPr lang="en-US" i="1" smtClean="0"/>
              <a:t>Hình 3: Cậu bé ngày nay suy nghĩ thế nào?</a:t>
            </a:r>
            <a:endParaRPr lang="en-US" i="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aiSaoCauBeHaiTaoDemBan.png"/>
          <p:cNvPicPr>
            <a:picLocks noGrp="1" noChangeAspect="1"/>
          </p:cNvPicPr>
          <p:nvPr>
            <p:ph sz="quarter" idx="1"/>
          </p:nvPr>
        </p:nvPicPr>
        <p:blipFill>
          <a:blip r:embed="rId2" cstate="print"/>
          <a:stretch>
            <a:fillRect/>
          </a:stretch>
        </p:blipFill>
        <p:spPr>
          <a:xfrm>
            <a:off x="457200" y="304800"/>
            <a:ext cx="7627962" cy="4812348"/>
          </a:xfrm>
        </p:spPr>
      </p:pic>
      <p:sp>
        <p:nvSpPr>
          <p:cNvPr id="4" name="Slide Number Placeholder 3"/>
          <p:cNvSpPr>
            <a:spLocks noGrp="1"/>
          </p:cNvSpPr>
          <p:nvPr>
            <p:ph type="sldNum" sz="quarter" idx="15"/>
          </p:nvPr>
        </p:nvSpPr>
        <p:spPr/>
        <p:txBody>
          <a:bodyPr/>
          <a:lstStyle/>
          <a:p>
            <a:pPr algn="ctr" eaLnBrk="1" latinLnBrk="0" hangingPunct="1"/>
            <a:fld id="{2BBB5E19-F10A-4C2F-BF6F-11C513378A2E}" type="slidenum">
              <a:rPr kumimoji="0" lang="en-US" smtClean="0"/>
              <a:pPr algn="ctr" eaLnBrk="1" latinLnBrk="0" hangingPunct="1"/>
              <a:t>9</a:t>
            </a:fld>
            <a:endParaRPr kumimoji="0" lang="en-US"/>
          </a:p>
        </p:txBody>
      </p:sp>
      <p:sp>
        <p:nvSpPr>
          <p:cNvPr id="5" name="Footer Placeholder 4"/>
          <p:cNvSpPr>
            <a:spLocks noGrp="1"/>
          </p:cNvSpPr>
          <p:nvPr>
            <p:ph type="ftr" sz="quarter" idx="16"/>
          </p:nvPr>
        </p:nvSpPr>
        <p:spPr/>
        <p:txBody>
          <a:bodyPr/>
          <a:lstStyle/>
          <a:p>
            <a:r>
              <a:rPr kumimoji="0" lang="vi-VN" smtClean="0"/>
              <a:t>© 2014 Trường Việt Ngữ &amp; Văn Hóa PBC, All Right Reserved</a:t>
            </a:r>
            <a:endParaRPr kumimoji="0" lang="en-US"/>
          </a:p>
        </p:txBody>
      </p:sp>
      <p:sp>
        <p:nvSpPr>
          <p:cNvPr id="7" name="TextBox 6"/>
          <p:cNvSpPr txBox="1"/>
          <p:nvPr/>
        </p:nvSpPr>
        <p:spPr>
          <a:xfrm>
            <a:off x="1066800" y="5334000"/>
            <a:ext cx="6705600" cy="369332"/>
          </a:xfrm>
          <a:prstGeom prst="rect">
            <a:avLst/>
          </a:prstGeom>
          <a:noFill/>
        </p:spPr>
        <p:txBody>
          <a:bodyPr wrap="square" rtlCol="0">
            <a:spAutoFit/>
          </a:bodyPr>
          <a:lstStyle/>
          <a:p>
            <a:r>
              <a:rPr lang="en-US" i="1" smtClean="0"/>
              <a:t>Hình 4: Tại sao cậu bé hái táo đem đi bán?</a:t>
            </a:r>
            <a:endParaRPr lang="en-US" i="1"/>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12079</TotalTime>
  <Words>1368</Words>
  <Application>Microsoft Office PowerPoint</Application>
  <PresentationFormat>On-screen Show (4:3)</PresentationFormat>
  <Paragraphs>138</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Template</vt:lpstr>
      <vt:lpstr>Bài Học 19:  Chuyện Cây Táo</vt:lpstr>
      <vt:lpstr>Cầu Nguyện Đầu Giờ</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Bài Tập Làm Văn:</vt:lpstr>
      <vt:lpstr>References:</vt:lpstr>
    </vt:vector>
  </TitlesOfParts>
  <Company>Northrop Grumman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Học 19:  Chuyện Cây Táo</dc:title>
  <dc:creator>trankh</dc:creator>
  <cp:lastModifiedBy>trankh</cp:lastModifiedBy>
  <cp:revision>10</cp:revision>
  <dcterms:created xsi:type="dcterms:W3CDTF">2014-04-13T21:26:09Z</dcterms:created>
  <dcterms:modified xsi:type="dcterms:W3CDTF">2014-05-03T17:30:30Z</dcterms:modified>
</cp:coreProperties>
</file>