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302" r:id="rId4"/>
    <p:sldId id="304" r:id="rId5"/>
    <p:sldId id="303" r:id="rId6"/>
    <p:sldId id="305" r:id="rId7"/>
    <p:sldId id="306" r:id="rId8"/>
    <p:sldId id="307" r:id="rId9"/>
    <p:sldId id="311" r:id="rId10"/>
    <p:sldId id="309" r:id="rId11"/>
    <p:sldId id="312" r:id="rId12"/>
    <p:sldId id="310" r:id="rId13"/>
    <p:sldId id="313"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29" autoAdjust="0"/>
    <p:restoredTop sz="94335" autoAdjust="0"/>
  </p:normalViewPr>
  <p:slideViewPr>
    <p:cSldViewPr>
      <p:cViewPr varScale="1">
        <p:scale>
          <a:sx n="82" d="100"/>
          <a:sy n="82" d="100"/>
        </p:scale>
        <p:origin x="-105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568" y="-91"/>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492BCB-1B02-4844-B982-FD673EF785C1}" type="datetimeFigureOut">
              <a:rPr lang="en-US" smtClean="0"/>
              <a:pPr/>
              <a:t>5/24/2014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A9CFB-2827-4BF9-99FC-85D688A939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3A9CFB-2827-4BF9-99FC-85D688A9395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F878C30-8086-4BAE-9E0C-0142BBB99B6A}" type="datetime1">
              <a:rPr lang="en-US" smtClean="0"/>
              <a:pPr/>
              <a:t>5/24/2014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r>
              <a:rPr kumimoji="0" lang="vi-VN" smtClean="0"/>
              <a:t>© 2014 Trường Việt Ngữ &amp; Văn Hóa PBC, All Right Reserved</a:t>
            </a:r>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FA920B-ECF5-4FA9-9231-FAA03D1B6858}" type="datetime1">
              <a:rPr lang="en-US" smtClean="0"/>
              <a:pPr/>
              <a:t>5/24/2014</a:t>
            </a:fld>
            <a:endParaRPr lang="en-US"/>
          </a:p>
        </p:txBody>
      </p:sp>
      <p:sp>
        <p:nvSpPr>
          <p:cNvPr id="5" name="Footer Placeholder 4"/>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AC9D18-B66B-44F6-850B-2D36114DC549}" type="datetime1">
              <a:rPr lang="en-US" smtClean="0"/>
              <a:pPr/>
              <a:t>5/24/2014</a:t>
            </a:fld>
            <a:endParaRPr lang="en-US"/>
          </a:p>
        </p:txBody>
      </p:sp>
      <p:sp>
        <p:nvSpPr>
          <p:cNvPr id="5" name="Footer Placeholder 4"/>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1A213BC6-D25E-4E7F-8AC6-82EC27E43D55}" type="datetime1">
              <a:rPr lang="en-US" smtClean="0"/>
              <a:pPr algn="r" eaLnBrk="1" latinLnBrk="0" hangingPunct="1"/>
              <a:t>5/24/2014</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r>
              <a:rPr kumimoji="0" lang="vi-VN" smtClean="0"/>
              <a:t>© 2014 Trường Việt Ngữ &amp; Văn Hóa PBC, All Right Reserved</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7A903-0C11-4D5A-9999-1D785AC8431C}" type="datetime1">
              <a:rPr lang="en-US" smtClean="0"/>
              <a:pPr/>
              <a:t>5/24/2014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kumimoji="0" lang="vi-VN" smtClean="0"/>
              <a:t>© 2014 Trường Việt Ngữ &amp; Văn Hóa PBC, All Right Reserved</a:t>
            </a:r>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E98E1E4-3EF5-48A9-B313-9CF126323307}" type="datetime1">
              <a:rPr lang="en-US" smtClean="0"/>
              <a:pPr/>
              <a:t>5/24/2014</a:t>
            </a:fld>
            <a:endParaRPr lang="en-US"/>
          </a:p>
        </p:txBody>
      </p:sp>
      <p:sp>
        <p:nvSpPr>
          <p:cNvPr id="6" name="Footer Placeholder 5"/>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F07F685-BECC-4B5A-952F-FF9F86690646}" type="datetime1">
              <a:rPr lang="en-US" smtClean="0"/>
              <a:pPr/>
              <a:t>5/24/2014</a:t>
            </a:fld>
            <a:endParaRPr lang="en-US"/>
          </a:p>
        </p:txBody>
      </p:sp>
      <p:sp>
        <p:nvSpPr>
          <p:cNvPr id="8" name="Footer Placeholder 7"/>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9DBC4D95-CC80-478F-851C-E55D9C25C8D3}" type="datetime1">
              <a:rPr lang="en-US" smtClean="0"/>
              <a:pPr algn="r" eaLnBrk="1" latinLnBrk="0" hangingPunct="1"/>
              <a:t>5/24/2014</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r>
              <a:rPr kumimoji="0" lang="vi-VN" smtClean="0"/>
              <a:t>© 2014 Trường Việt Ngữ &amp; Văn Hóa PBC, All Right Reserved</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27398-DF8D-4A40-A490-D9EDF482BB39}" type="datetime1">
              <a:rPr lang="en-US" smtClean="0"/>
              <a:pPr/>
              <a:t>5/24/2014</a:t>
            </a:fld>
            <a:endParaRPr lang="en-US"/>
          </a:p>
        </p:txBody>
      </p:sp>
      <p:sp>
        <p:nvSpPr>
          <p:cNvPr id="3" name="Footer Placeholder 2"/>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1E777F60-2732-4C43-B206-66851D9821F8}" type="datetime1">
              <a:rPr lang="en-US" smtClean="0"/>
              <a:pPr algn="r" eaLnBrk="1" latinLnBrk="0" hangingPunct="1"/>
              <a:t>5/24/2014</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r>
              <a:rPr kumimoji="0" lang="vi-VN" smtClean="0"/>
              <a:t>© 2014 Trường Việt Ngữ &amp; Văn Hóa PBC, All Right Reserved</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D206D589-0845-4C00-A78C-A633C86060C3}" type="datetime1">
              <a:rPr lang="en-US" smtClean="0"/>
              <a:pPr algn="r" eaLnBrk="1" latinLnBrk="0" hangingPunct="1"/>
              <a:t>5/24/2014</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r>
              <a:rPr kumimoji="0" lang="vi-VN" smtClean="0"/>
              <a:t>© 2014 Trường Việt Ngữ &amp; Văn Hóa PBC, All Right Reserved</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FDBA274A-3A5B-41CA-99A8-C52810DF24B8}" type="datetime1">
              <a:rPr lang="en-US" smtClean="0"/>
              <a:pPr algn="r" eaLnBrk="1" latinLnBrk="0" hangingPunct="1"/>
              <a:t>5/24/2014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r>
              <a:rPr kumimoji="0" lang="vi-VN" smtClean="0">
                <a:solidFill>
                  <a:schemeClr val="tx2"/>
                </a:solidFill>
              </a:rPr>
              <a:t>© 2014 Trường Việt Ngữ &amp; Văn Hóa PBC, All Right Reserved</a:t>
            </a:r>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thumbs.dreamstime.com/m/farmer-paddyfield-female-working-hard-33318572.jpg" TargetMode="External"/><Relationship Id="rId2" Type="http://schemas.openxmlformats.org/officeDocument/2006/relationships/hyperlink" Target="http://www.healthyezrecipes.com/images/bowl-of-cooked-white-rice.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2667000"/>
            <a:ext cx="6172200" cy="1894362"/>
          </a:xfrm>
        </p:spPr>
        <p:txBody>
          <a:bodyPr/>
          <a:lstStyle/>
          <a:p>
            <a:pPr algn="ctr"/>
            <a:r>
              <a:rPr lang="en-US" dirty="0" err="1" smtClean="0"/>
              <a:t>Bài</a:t>
            </a:r>
            <a:r>
              <a:rPr lang="en-US" dirty="0" smtClean="0"/>
              <a:t> </a:t>
            </a:r>
            <a:r>
              <a:rPr lang="en-US" err="1" smtClean="0"/>
              <a:t>Học</a:t>
            </a:r>
            <a:r>
              <a:rPr lang="en-US" smtClean="0"/>
              <a:t> 21:</a:t>
            </a:r>
            <a:r>
              <a:rPr lang="en-US" dirty="0" smtClean="0"/>
              <a:t/>
            </a:r>
            <a:br>
              <a:rPr lang="en-US" dirty="0" smtClean="0"/>
            </a:br>
            <a:r>
              <a:rPr lang="en-US" smtClean="0"/>
              <a:t> </a:t>
            </a:r>
            <a:r>
              <a:rPr lang="en-US" sz="4000" smtClean="0"/>
              <a:t>Ca Dao Việt Nam</a:t>
            </a:r>
            <a:endParaRPr lang="en-US" sz="4000" dirty="0"/>
          </a:p>
        </p:txBody>
      </p:sp>
      <p:sp>
        <p:nvSpPr>
          <p:cNvPr id="3" name="Subtitle 2"/>
          <p:cNvSpPr>
            <a:spLocks noGrp="1"/>
          </p:cNvSpPr>
          <p:nvPr>
            <p:ph type="subTitle" idx="1"/>
          </p:nvPr>
        </p:nvSpPr>
        <p:spPr/>
        <p:txBody>
          <a:bodyPr/>
          <a:lstStyle/>
          <a:p>
            <a:pPr algn="ctr"/>
            <a:r>
              <a:rPr lang="en-US" dirty="0" err="1" smtClean="0"/>
              <a:t>Lớp</a:t>
            </a:r>
            <a:r>
              <a:rPr lang="en-US" dirty="0" smtClean="0"/>
              <a:t> </a:t>
            </a:r>
            <a:r>
              <a:rPr lang="en-US" dirty="0" err="1" smtClean="0"/>
              <a:t>Bảy</a:t>
            </a:r>
            <a:r>
              <a:rPr lang="en-US" dirty="0" smtClean="0"/>
              <a:t> – </a:t>
            </a:r>
            <a:r>
              <a:rPr lang="en-US" dirty="0" err="1" smtClean="0"/>
              <a:t>Niên</a:t>
            </a:r>
            <a:r>
              <a:rPr lang="en-US" dirty="0" smtClean="0"/>
              <a:t> </a:t>
            </a:r>
            <a:r>
              <a:rPr lang="en-US" dirty="0" err="1" smtClean="0"/>
              <a:t>Khóa</a:t>
            </a:r>
            <a:r>
              <a:rPr lang="en-US" dirty="0" smtClean="0"/>
              <a:t> 2013-2014</a:t>
            </a:r>
          </a:p>
          <a:p>
            <a:pPr algn="ctr"/>
            <a:r>
              <a:rPr lang="en-US" dirty="0" err="1" smtClean="0"/>
              <a:t>Trường</a:t>
            </a:r>
            <a:r>
              <a:rPr lang="en-US" dirty="0" smtClean="0"/>
              <a:t> </a:t>
            </a:r>
            <a:r>
              <a:rPr lang="en-US" dirty="0" err="1" smtClean="0"/>
              <a:t>Việt</a:t>
            </a:r>
            <a:r>
              <a:rPr lang="en-US" dirty="0" smtClean="0"/>
              <a:t> </a:t>
            </a:r>
            <a:r>
              <a:rPr lang="en-US" dirty="0" err="1" smtClean="0"/>
              <a:t>Ngữ</a:t>
            </a:r>
            <a:r>
              <a:rPr lang="en-US" dirty="0" smtClean="0"/>
              <a:t> &amp; </a:t>
            </a:r>
            <a:r>
              <a:rPr lang="en-US" dirty="0" err="1" smtClean="0"/>
              <a:t>Văn</a:t>
            </a:r>
            <a:r>
              <a:rPr lang="en-US" dirty="0" smtClean="0"/>
              <a:t> </a:t>
            </a:r>
            <a:r>
              <a:rPr lang="en-US" dirty="0" err="1" smtClean="0"/>
              <a:t>Hóa</a:t>
            </a:r>
            <a:r>
              <a:rPr lang="en-US" dirty="0" smtClean="0"/>
              <a:t> </a:t>
            </a:r>
            <a:r>
              <a:rPr lang="en-US" dirty="0" err="1" smtClean="0"/>
              <a:t>Phan</a:t>
            </a:r>
            <a:r>
              <a:rPr lang="en-US" dirty="0" smtClean="0"/>
              <a:t> </a:t>
            </a:r>
            <a:r>
              <a:rPr lang="en-US" dirty="0" err="1" smtClean="0"/>
              <a:t>Bội</a:t>
            </a:r>
            <a:r>
              <a:rPr lang="en-US" dirty="0" smtClean="0"/>
              <a:t> </a:t>
            </a:r>
            <a:r>
              <a:rPr lang="en-US" dirty="0" err="1" smtClean="0"/>
              <a:t>Châu</a:t>
            </a:r>
            <a:endParaRPr lang="en-US" dirty="0"/>
          </a:p>
        </p:txBody>
      </p:sp>
      <p:pic>
        <p:nvPicPr>
          <p:cNvPr id="4" name="Picture 3" descr="SchoolLogo.png"/>
          <p:cNvPicPr>
            <a:picLocks noChangeAspect="1"/>
          </p:cNvPicPr>
          <p:nvPr/>
        </p:nvPicPr>
        <p:blipFill>
          <a:blip r:embed="rId3" cstate="print"/>
          <a:stretch>
            <a:fillRect/>
          </a:stretch>
        </p:blipFill>
        <p:spPr>
          <a:xfrm>
            <a:off x="6705600" y="457200"/>
            <a:ext cx="1883508" cy="1810362"/>
          </a:xfrm>
          <a:prstGeom prst="rect">
            <a:avLst/>
          </a:prstGeom>
        </p:spPr>
      </p:pic>
      <p:pic>
        <p:nvPicPr>
          <p:cNvPr id="5" name="Picture 4" descr="CongDoanAnaheimLogo.png"/>
          <p:cNvPicPr>
            <a:picLocks noChangeAspect="1"/>
          </p:cNvPicPr>
          <p:nvPr/>
        </p:nvPicPr>
        <p:blipFill>
          <a:blip r:embed="rId4" cstate="print"/>
          <a:stretch>
            <a:fillRect/>
          </a:stretch>
        </p:blipFill>
        <p:spPr>
          <a:xfrm>
            <a:off x="1905000" y="381000"/>
            <a:ext cx="2035231" cy="1974194"/>
          </a:xfrm>
          <a:prstGeom prst="rect">
            <a:avLst/>
          </a:prstGeom>
        </p:spPr>
      </p:pic>
      <p:sp>
        <p:nvSpPr>
          <p:cNvPr id="7" name="Slide Number Placeholder 6"/>
          <p:cNvSpPr>
            <a:spLocks noGrp="1"/>
          </p:cNvSpPr>
          <p:nvPr>
            <p:ph type="sldNum" sz="quarter" idx="12"/>
          </p:nvPr>
        </p:nvSpPr>
        <p:spPr/>
        <p:txBody>
          <a:bodyPr/>
          <a:lstStyle/>
          <a:p>
            <a:fld id="{2BBB5E19-F10A-4C2F-BF6F-11C513378A2E}" type="slidenum">
              <a:rPr kumimoji="0" lang="en-US" smtClean="0"/>
              <a:pPr/>
              <a:t>1</a:t>
            </a:fld>
            <a:endParaRPr kumimoji="0" lang="en-US" dirty="0"/>
          </a:p>
        </p:txBody>
      </p:sp>
      <p:sp>
        <p:nvSpPr>
          <p:cNvPr id="8" name="Footer Placeholder 7"/>
          <p:cNvSpPr>
            <a:spLocks noGrp="1"/>
          </p:cNvSpPr>
          <p:nvPr>
            <p:ph type="ftr" sz="quarter" idx="11"/>
          </p:nvPr>
        </p:nvSpPr>
        <p:spPr>
          <a:xfrm rot="5400000">
            <a:off x="6781799" y="3886201"/>
            <a:ext cx="4449893" cy="182693"/>
          </a:xfrm>
        </p:spPr>
        <p:txBody>
          <a:bodyPr/>
          <a:lstStyle/>
          <a:p>
            <a:r>
              <a:rPr kumimoji="0" lang="vi-VN" smtClean="0"/>
              <a:t>© 2014 Trường Việt Ngữ &amp; Văn Hóa PBC, All Right Reserved</a:t>
            </a:r>
            <a:endParaRPr kumimoji="0"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10</a:t>
            </a:fld>
            <a:endParaRPr kumimoji="0" lang="en-US"/>
          </a:p>
        </p:txBody>
      </p:sp>
      <p:sp>
        <p:nvSpPr>
          <p:cNvPr id="5" name="Footer Placeholder 4"/>
          <p:cNvSpPr>
            <a:spLocks noGrp="1"/>
          </p:cNvSpPr>
          <p:nvPr>
            <p:ph type="ftr" sz="quarter" idx="16"/>
          </p:nvPr>
        </p:nvSpPr>
        <p:spPr>
          <a:xfrm rot="5400000">
            <a:off x="6548993" y="3001513"/>
            <a:ext cx="4910720" cy="279294"/>
          </a:xfrm>
        </p:spPr>
        <p:txBody>
          <a:bodyPr/>
          <a:lstStyle/>
          <a:p>
            <a:r>
              <a:rPr kumimoji="0" lang="vi-VN" smtClean="0"/>
              <a:t>© 2014 Trường Việt Ngữ &amp; Văn Hóa PBC, All Right Reserved</a:t>
            </a:r>
            <a:endParaRPr kumimoji="0" lang="en-US"/>
          </a:p>
        </p:txBody>
      </p:sp>
      <p:sp>
        <p:nvSpPr>
          <p:cNvPr id="6" name="TextBox 5"/>
          <p:cNvSpPr txBox="1"/>
          <p:nvPr/>
        </p:nvSpPr>
        <p:spPr>
          <a:xfrm>
            <a:off x="381000" y="152400"/>
            <a:ext cx="8001000" cy="954107"/>
          </a:xfrm>
          <a:prstGeom prst="rect">
            <a:avLst/>
          </a:prstGeom>
          <a:noFill/>
        </p:spPr>
        <p:txBody>
          <a:bodyPr wrap="square" rtlCol="0">
            <a:spAutoFit/>
          </a:bodyPr>
          <a:lstStyle/>
          <a:p>
            <a:pPr algn="ctr"/>
            <a:r>
              <a:rPr lang="en-US" sz="2800" b="1" smtClean="0"/>
              <a:t>Cờ bạc là bác thằng bần, </a:t>
            </a:r>
          </a:p>
          <a:p>
            <a:pPr algn="ctr"/>
            <a:r>
              <a:rPr lang="en-US" sz="2800" b="1" smtClean="0"/>
              <a:t>cửa nhà bán hết, tra chân vào cùm </a:t>
            </a:r>
            <a:endParaRPr lang="en-US" sz="2800" b="1"/>
          </a:p>
        </p:txBody>
      </p:sp>
      <p:pic>
        <p:nvPicPr>
          <p:cNvPr id="7" name="Picture 6" descr="NguyenDoHauQuaCoBac.png"/>
          <p:cNvPicPr>
            <a:picLocks noChangeAspect="1"/>
          </p:cNvPicPr>
          <p:nvPr/>
        </p:nvPicPr>
        <p:blipFill>
          <a:blip r:embed="rId2" cstate="print"/>
          <a:stretch>
            <a:fillRect/>
          </a:stretch>
        </p:blipFill>
        <p:spPr>
          <a:xfrm>
            <a:off x="266296" y="1264732"/>
            <a:ext cx="7799777" cy="483126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11</a:t>
            </a:fld>
            <a:endParaRPr kumimoji="0" lang="en-US"/>
          </a:p>
        </p:txBody>
      </p:sp>
      <p:sp>
        <p:nvSpPr>
          <p:cNvPr id="5" name="Footer Placeholder 4"/>
          <p:cNvSpPr>
            <a:spLocks noGrp="1"/>
          </p:cNvSpPr>
          <p:nvPr>
            <p:ph type="ftr" sz="quarter" idx="16"/>
          </p:nvPr>
        </p:nvSpPr>
        <p:spPr>
          <a:xfrm rot="5400000">
            <a:off x="6548993" y="3001513"/>
            <a:ext cx="4910720" cy="279294"/>
          </a:xfrm>
        </p:spPr>
        <p:txBody>
          <a:bodyPr/>
          <a:lstStyle/>
          <a:p>
            <a:r>
              <a:rPr kumimoji="0" lang="vi-VN" smtClean="0"/>
              <a:t>© 2014 Trường Việt Ngữ &amp; Văn Hóa PBC, All Right Reserved</a:t>
            </a:r>
            <a:endParaRPr kumimoji="0" lang="en-US"/>
          </a:p>
        </p:txBody>
      </p:sp>
      <p:sp>
        <p:nvSpPr>
          <p:cNvPr id="6" name="TextBox 5"/>
          <p:cNvSpPr txBox="1"/>
          <p:nvPr/>
        </p:nvSpPr>
        <p:spPr>
          <a:xfrm>
            <a:off x="381000" y="152400"/>
            <a:ext cx="8001000" cy="523220"/>
          </a:xfrm>
          <a:prstGeom prst="rect">
            <a:avLst/>
          </a:prstGeom>
          <a:noFill/>
        </p:spPr>
        <p:txBody>
          <a:bodyPr wrap="square" rtlCol="0">
            <a:spAutoFit/>
          </a:bodyPr>
          <a:lstStyle/>
          <a:p>
            <a:pPr algn="ctr"/>
            <a:r>
              <a:rPr lang="en-US" sz="2800" b="1" smtClean="0"/>
              <a:t>Tập Làm Văn: (Phần 2)</a:t>
            </a:r>
            <a:endParaRPr lang="en-US" sz="2800" b="1"/>
          </a:p>
        </p:txBody>
      </p:sp>
      <p:sp>
        <p:nvSpPr>
          <p:cNvPr id="8" name="TextBox 7"/>
          <p:cNvSpPr txBox="1"/>
          <p:nvPr/>
        </p:nvSpPr>
        <p:spPr>
          <a:xfrm>
            <a:off x="457200" y="1295400"/>
            <a:ext cx="7924800" cy="3970318"/>
          </a:xfrm>
          <a:prstGeom prst="rect">
            <a:avLst/>
          </a:prstGeom>
          <a:noFill/>
        </p:spPr>
        <p:txBody>
          <a:bodyPr wrap="square" rtlCol="0">
            <a:spAutoFit/>
          </a:bodyPr>
          <a:lstStyle/>
          <a:p>
            <a:pPr marL="342900" indent="-342900"/>
            <a:r>
              <a:rPr lang="en-US" sz="2800" smtClean="0"/>
              <a:t>Hãy viết vài đoạn văn để trả lời các câu hỏi sau:</a:t>
            </a:r>
          </a:p>
          <a:p>
            <a:pPr marL="342900" indent="-342900"/>
            <a:endParaRPr lang="en-US" sz="2800" smtClean="0"/>
          </a:p>
          <a:p>
            <a:pPr marL="342900" indent="-342900">
              <a:buFont typeface="+mj-lt"/>
              <a:buAutoNum type="arabicPeriod"/>
            </a:pPr>
            <a:r>
              <a:rPr lang="en-US" sz="2800" smtClean="0"/>
              <a:t>Hãy phân tích những nguyên do mà nhiều người say mê chơi cờ bạc.</a:t>
            </a:r>
          </a:p>
          <a:p>
            <a:pPr marL="342900" indent="-342900">
              <a:buFont typeface="+mj-lt"/>
              <a:buAutoNum type="arabicPeriod"/>
            </a:pPr>
            <a:r>
              <a:rPr lang="en-US" sz="2800" smtClean="0"/>
              <a:t>Hãy phân tích những hậu quả của tính quá say mê chơi cờ bạc.</a:t>
            </a:r>
          </a:p>
          <a:p>
            <a:pPr marL="342900" indent="-342900">
              <a:buFont typeface="+mj-lt"/>
              <a:buAutoNum type="arabicPeriod"/>
            </a:pPr>
            <a:r>
              <a:rPr lang="en-US" sz="2800" smtClean="0"/>
              <a:t>Qua những nguyên do và hậu quả vừa nêu, hãy tổng hợp thành những giải pháp tốt nhất cho người lỡ có tính say mê cờ bạc.</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12</a:t>
            </a:fld>
            <a:endParaRPr kumimoji="0" lang="en-US"/>
          </a:p>
        </p:txBody>
      </p:sp>
      <p:sp>
        <p:nvSpPr>
          <p:cNvPr id="5" name="Footer Placeholder 4"/>
          <p:cNvSpPr>
            <a:spLocks noGrp="1"/>
          </p:cNvSpPr>
          <p:nvPr>
            <p:ph type="ftr" sz="quarter" idx="16"/>
          </p:nvPr>
        </p:nvSpPr>
        <p:spPr>
          <a:xfrm rot="5400000">
            <a:off x="6827520" y="3322320"/>
            <a:ext cx="4267200" cy="365760"/>
          </a:xfrm>
        </p:spPr>
        <p:txBody>
          <a:bodyPr/>
          <a:lstStyle/>
          <a:p>
            <a:r>
              <a:rPr kumimoji="0" lang="vi-VN" smtClean="0"/>
              <a:t>© 2014 Trường Việt Ngữ &amp; Văn Hóa PBC, All Right Reserved</a:t>
            </a:r>
            <a:endParaRPr kumimoji="0" lang="en-US"/>
          </a:p>
        </p:txBody>
      </p:sp>
      <p:sp>
        <p:nvSpPr>
          <p:cNvPr id="6" name="TextBox 5"/>
          <p:cNvSpPr txBox="1"/>
          <p:nvPr/>
        </p:nvSpPr>
        <p:spPr>
          <a:xfrm>
            <a:off x="381000" y="152400"/>
            <a:ext cx="8001000" cy="954107"/>
          </a:xfrm>
          <a:prstGeom prst="rect">
            <a:avLst/>
          </a:prstGeom>
          <a:noFill/>
        </p:spPr>
        <p:txBody>
          <a:bodyPr wrap="square" rtlCol="0">
            <a:spAutoFit/>
          </a:bodyPr>
          <a:lstStyle/>
          <a:p>
            <a:pPr algn="ctr"/>
            <a:r>
              <a:rPr lang="en-US" sz="2800" b="1" smtClean="0"/>
              <a:t>Con ơi nhớ lấy câu này,</a:t>
            </a:r>
          </a:p>
          <a:p>
            <a:pPr algn="ctr"/>
            <a:r>
              <a:rPr lang="en-US" sz="2800" b="1" smtClean="0"/>
              <a:t>c</a:t>
            </a:r>
            <a:r>
              <a:rPr lang="en-US" sz="2800" b="1" smtClean="0"/>
              <a:t>ướp đêm là giặc, cướp ngày là quan.</a:t>
            </a:r>
            <a:endParaRPr lang="en-US" sz="2800" b="1"/>
          </a:p>
        </p:txBody>
      </p:sp>
      <p:pic>
        <p:nvPicPr>
          <p:cNvPr id="7" name="Picture 6" descr="GiacVaQuan.png"/>
          <p:cNvPicPr>
            <a:picLocks noChangeAspect="1"/>
          </p:cNvPicPr>
          <p:nvPr/>
        </p:nvPicPr>
        <p:blipFill>
          <a:blip r:embed="rId2" cstate="print"/>
          <a:stretch>
            <a:fillRect/>
          </a:stretch>
        </p:blipFill>
        <p:spPr>
          <a:xfrm>
            <a:off x="228600" y="1524000"/>
            <a:ext cx="7867682" cy="486554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13</a:t>
            </a:fld>
            <a:endParaRPr kumimoji="0" lang="en-US"/>
          </a:p>
        </p:txBody>
      </p:sp>
      <p:sp>
        <p:nvSpPr>
          <p:cNvPr id="5" name="Footer Placeholder 4"/>
          <p:cNvSpPr>
            <a:spLocks noGrp="1"/>
          </p:cNvSpPr>
          <p:nvPr>
            <p:ph type="ftr" sz="quarter" idx="16"/>
          </p:nvPr>
        </p:nvSpPr>
        <p:spPr>
          <a:xfrm rot="5400000">
            <a:off x="6827520" y="3322320"/>
            <a:ext cx="4267200" cy="365760"/>
          </a:xfrm>
        </p:spPr>
        <p:txBody>
          <a:bodyPr/>
          <a:lstStyle/>
          <a:p>
            <a:r>
              <a:rPr kumimoji="0" lang="vi-VN" smtClean="0"/>
              <a:t>© 2014 Trường Việt Ngữ &amp; Văn Hóa PBC, All Right Reserved</a:t>
            </a:r>
            <a:endParaRPr kumimoji="0" lang="en-US"/>
          </a:p>
        </p:txBody>
      </p:sp>
      <p:sp>
        <p:nvSpPr>
          <p:cNvPr id="6" name="TextBox 5"/>
          <p:cNvSpPr txBox="1"/>
          <p:nvPr/>
        </p:nvSpPr>
        <p:spPr>
          <a:xfrm>
            <a:off x="381000" y="457200"/>
            <a:ext cx="8001000" cy="5232202"/>
          </a:xfrm>
          <a:prstGeom prst="rect">
            <a:avLst/>
          </a:prstGeom>
          <a:noFill/>
        </p:spPr>
        <p:txBody>
          <a:bodyPr wrap="square" rtlCol="0">
            <a:spAutoFit/>
          </a:bodyPr>
          <a:lstStyle/>
          <a:p>
            <a:pPr algn="ctr"/>
            <a:r>
              <a:rPr lang="en-US" sz="2800" b="1" smtClean="0"/>
              <a:t>Tập Làm Văn: (Phần 3)</a:t>
            </a:r>
          </a:p>
          <a:p>
            <a:endParaRPr lang="en-US" b="1" smtClean="0"/>
          </a:p>
          <a:p>
            <a:r>
              <a:rPr lang="en-US" sz="2400" smtClean="0"/>
              <a:t>Hãy viết vài đoạn văn để trả lời các câu hỏi hay các yêu cầu sau:</a:t>
            </a:r>
          </a:p>
          <a:p>
            <a:endParaRPr lang="en-US" sz="2400" smtClean="0"/>
          </a:p>
          <a:p>
            <a:pPr marL="342900" indent="-342900">
              <a:buFont typeface="+mj-lt"/>
              <a:buAutoNum type="arabicPeriod"/>
            </a:pPr>
            <a:r>
              <a:rPr lang="en-US" sz="2400" smtClean="0"/>
              <a:t>Hãy so sánh và tương phản giữa “giặc” và “quan”.</a:t>
            </a:r>
          </a:p>
          <a:p>
            <a:pPr marL="342900" indent="-342900">
              <a:buFont typeface="+mj-lt"/>
              <a:buAutoNum type="arabicPeriod"/>
            </a:pPr>
            <a:r>
              <a:rPr lang="en-US" sz="2400" smtClean="0"/>
              <a:t>“Giặc” và “quan” là những ai?</a:t>
            </a:r>
          </a:p>
          <a:p>
            <a:pPr marL="342900" indent="-342900">
              <a:buFont typeface="+mj-lt"/>
              <a:buAutoNum type="arabicPeriod"/>
            </a:pPr>
            <a:r>
              <a:rPr lang="en-US" sz="2400" smtClean="0"/>
              <a:t>Ngoài những điều vừa nêu trong họa đồ bong bóng đôi, hãy vẽ thêm những bong bóng khác để chỉ những điểm khác và giống giữa giặc và quan mà em có thể tưởng tượng, hình dung hay đọc được trên báo chí.</a:t>
            </a:r>
          </a:p>
          <a:p>
            <a:pPr marL="342900" indent="-342900">
              <a:buFont typeface="+mj-lt"/>
              <a:buAutoNum type="arabicPeriod"/>
            </a:pPr>
            <a:r>
              <a:rPr lang="en-US" sz="2400" smtClean="0"/>
              <a:t>Hãy vẽ hai họa đồ bong bóng đơn.  </a:t>
            </a:r>
          </a:p>
          <a:p>
            <a:pPr marL="800100" lvl="1" indent="-342900">
              <a:buFont typeface="Arial" pitchFamily="34" charset="0"/>
              <a:buChar char="•"/>
            </a:pPr>
            <a:r>
              <a:rPr lang="en-US" sz="2400" smtClean="0"/>
              <a:t>Bong bóng đơn #1: hãy nêu đặc tính của “giặc”.</a:t>
            </a:r>
          </a:p>
          <a:p>
            <a:pPr marL="800100" lvl="1" indent="-342900">
              <a:buFont typeface="Arial" pitchFamily="34" charset="0"/>
              <a:buChar char="•"/>
            </a:pPr>
            <a:r>
              <a:rPr lang="en-US" sz="2400" smtClean="0"/>
              <a:t>Bong bóng đơn #2: hãy nêu đạc tính của “quan”.</a:t>
            </a: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a:bodyPr>
          <a:lstStyle/>
          <a:p>
            <a:r>
              <a:rPr lang="en-US" sz="1400" b="1" smtClean="0"/>
              <a:t>References:</a:t>
            </a:r>
            <a:endParaRPr lang="en-US" sz="1400" b="1"/>
          </a:p>
        </p:txBody>
      </p:sp>
      <p:sp>
        <p:nvSpPr>
          <p:cNvPr id="3" name="Content Placeholder 2"/>
          <p:cNvSpPr>
            <a:spLocks noGrp="1"/>
          </p:cNvSpPr>
          <p:nvPr>
            <p:ph sz="quarter" idx="1"/>
          </p:nvPr>
        </p:nvSpPr>
        <p:spPr>
          <a:xfrm>
            <a:off x="457200" y="990600"/>
            <a:ext cx="7696200" cy="5483352"/>
          </a:xfrm>
        </p:spPr>
        <p:txBody>
          <a:bodyPr>
            <a:normAutofit/>
          </a:bodyPr>
          <a:lstStyle/>
          <a:p>
            <a:r>
              <a:rPr lang="en-US" sz="1400" smtClean="0"/>
              <a:t>Trần Văn Minh &amp; Đinh Ngọc Thu. (2012).  </a:t>
            </a:r>
            <a:r>
              <a:rPr lang="en-US" sz="1400" i="1" smtClean="0"/>
              <a:t>Lớp 7 – Tiếng Việt Thực Hành</a:t>
            </a:r>
            <a:r>
              <a:rPr lang="en-US" sz="1400" smtClean="0"/>
              <a:t>. Orange Country, California</a:t>
            </a:r>
            <a:r>
              <a:rPr lang="en-US" sz="1400" smtClean="0"/>
              <a:t>.</a:t>
            </a:r>
          </a:p>
          <a:p>
            <a:r>
              <a:rPr lang="en-US" sz="1400" smtClean="0"/>
              <a:t>The image </a:t>
            </a:r>
            <a:r>
              <a:rPr lang="en-US" sz="1400" smtClean="0"/>
              <a:t>“A Bowl of Cooked White Rice” retrieved from </a:t>
            </a:r>
            <a:r>
              <a:rPr lang="en-US" sz="1400" smtClean="0">
                <a:hlinkClick r:id="rId2"/>
              </a:rPr>
              <a:t>http</a:t>
            </a:r>
            <a:r>
              <a:rPr lang="en-US" sz="1400" smtClean="0">
                <a:hlinkClick r:id="rId2"/>
              </a:rPr>
              <a:t>://</a:t>
            </a:r>
            <a:r>
              <a:rPr lang="en-US" sz="1400" smtClean="0">
                <a:hlinkClick r:id="rId2"/>
              </a:rPr>
              <a:t>www.healthyezrecipes.com/images/bowl-of-cooked-white-rice.jpg</a:t>
            </a:r>
            <a:endParaRPr lang="en-US" sz="1400" smtClean="0"/>
          </a:p>
          <a:p>
            <a:r>
              <a:rPr lang="en-US" sz="1400" smtClean="0"/>
              <a:t>A farmer working hard image </a:t>
            </a:r>
            <a:r>
              <a:rPr lang="en-US" sz="1400" smtClean="0"/>
              <a:t>retrieved from </a:t>
            </a:r>
            <a:r>
              <a:rPr lang="en-US" sz="1400" smtClean="0">
                <a:hlinkClick r:id="rId3"/>
              </a:rPr>
              <a:t>http</a:t>
            </a:r>
            <a:r>
              <a:rPr lang="en-US" sz="1400" smtClean="0">
                <a:hlinkClick r:id="rId3"/>
              </a:rPr>
              <a:t>://</a:t>
            </a:r>
            <a:r>
              <a:rPr lang="en-US" sz="1400" smtClean="0">
                <a:hlinkClick r:id="rId3"/>
              </a:rPr>
              <a:t>thumbs.dreamstime.com/m/farmer-paddyfield-female-working-hard-33318572.jpg</a:t>
            </a:r>
            <a:endParaRPr lang="en-US" sz="1400" smtClean="0"/>
          </a:p>
          <a:p>
            <a:endParaRPr lang="en-US" sz="1400" smtClean="0"/>
          </a:p>
          <a:p>
            <a:endParaRPr lang="en-US" sz="1400" smtClean="0"/>
          </a:p>
          <a:p>
            <a:endParaRPr lang="en-US" sz="1400" smtClean="0"/>
          </a:p>
          <a:p>
            <a:endParaRPr lang="en-US" sz="1400" smtClean="0"/>
          </a:p>
          <a:p>
            <a:endParaRPr lang="en-US" sz="1400" smtClean="0"/>
          </a:p>
          <a:p>
            <a:endParaRPr lang="en-US" sz="140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14</a:t>
            </a:fld>
            <a:endParaRPr kumimoji="0" lang="en-US"/>
          </a:p>
        </p:txBody>
      </p:sp>
      <p:sp>
        <p:nvSpPr>
          <p:cNvPr id="5" name="Footer Placeholder 4"/>
          <p:cNvSpPr>
            <a:spLocks noGrp="1"/>
          </p:cNvSpPr>
          <p:nvPr>
            <p:ph type="ftr" sz="quarter" idx="16"/>
          </p:nvPr>
        </p:nvSpPr>
        <p:spPr>
          <a:xfrm rot="5400000">
            <a:off x="6531107" y="2983627"/>
            <a:ext cx="4986920" cy="238866"/>
          </a:xfrm>
        </p:spPr>
        <p:txBody>
          <a:bodyPr/>
          <a:lstStyle/>
          <a:p>
            <a:r>
              <a:rPr kumimoji="0" lang="vi-VN" smtClean="0"/>
              <a:t>© 2014 Trường Việt Ngữ &amp; Văn Hóa PBC, All Right Reserved</a:t>
            </a:r>
            <a:endParaRPr kumimoji="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smtClean="0">
                <a:latin typeface="Arial"/>
                <a:cs typeface="Arial"/>
              </a:rPr>
              <a:t>Cầu</a:t>
            </a:r>
            <a:r>
              <a:rPr lang="en-US" sz="3200" b="1" dirty="0" smtClean="0"/>
              <a:t> </a:t>
            </a:r>
            <a:r>
              <a:rPr lang="en-US" sz="3200" b="1" dirty="0" err="1" smtClean="0"/>
              <a:t>Nguyện</a:t>
            </a:r>
            <a:r>
              <a:rPr lang="en-US" sz="3200" b="1" dirty="0" smtClean="0"/>
              <a:t> </a:t>
            </a:r>
            <a:r>
              <a:rPr lang="en-US" sz="3200" b="1" dirty="0" err="1" smtClean="0"/>
              <a:t>Đầu</a:t>
            </a:r>
            <a:r>
              <a:rPr lang="en-US" sz="3200" b="1" dirty="0" smtClean="0"/>
              <a:t> </a:t>
            </a:r>
            <a:r>
              <a:rPr lang="en-US" sz="3200" b="1" dirty="0" err="1" smtClean="0"/>
              <a:t>Giờ</a:t>
            </a:r>
            <a:endParaRPr lang="en-US" dirty="0"/>
          </a:p>
        </p:txBody>
      </p:sp>
      <p:sp>
        <p:nvSpPr>
          <p:cNvPr id="5" name="Content Placeholder 4"/>
          <p:cNvSpPr>
            <a:spLocks noGrp="1"/>
          </p:cNvSpPr>
          <p:nvPr>
            <p:ph sz="quarter" idx="1"/>
          </p:nvPr>
        </p:nvSpPr>
        <p:spPr/>
        <p:txBody>
          <a:bodyPr/>
          <a:lstStyle/>
          <a:p>
            <a:pPr marL="0" indent="0">
              <a:lnSpc>
                <a:spcPct val="90000"/>
              </a:lnSpc>
              <a:spcBef>
                <a:spcPct val="0"/>
              </a:spcBef>
              <a:buNone/>
            </a:pPr>
            <a:r>
              <a:rPr lang="en-US" dirty="0" smtClean="0"/>
              <a:t>(</a:t>
            </a:r>
            <a:r>
              <a:rPr lang="en-US" dirty="0" err="1" smtClean="0"/>
              <a:t>Xin</a:t>
            </a:r>
            <a:r>
              <a:rPr lang="en-US" dirty="0" smtClean="0"/>
              <a:t> </a:t>
            </a:r>
            <a:r>
              <a:rPr lang="en-US" dirty="0" err="1" smtClean="0"/>
              <a:t>các</a:t>
            </a:r>
            <a:r>
              <a:rPr lang="en-US" dirty="0" smtClean="0"/>
              <a:t> </a:t>
            </a:r>
            <a:r>
              <a:rPr lang="en-US" dirty="0" err="1" smtClean="0"/>
              <a:t>thầy</a:t>
            </a:r>
            <a:r>
              <a:rPr lang="en-US" dirty="0" smtClean="0"/>
              <a:t> </a:t>
            </a:r>
            <a:r>
              <a:rPr lang="en-US" dirty="0" err="1" smtClean="0"/>
              <a:t>cô</a:t>
            </a:r>
            <a:r>
              <a:rPr lang="en-US" dirty="0" smtClean="0"/>
              <a:t>, </a:t>
            </a:r>
            <a:r>
              <a:rPr lang="en-US" dirty="0" err="1" smtClean="0"/>
              <a:t>các</a:t>
            </a:r>
            <a:r>
              <a:rPr lang="en-US" dirty="0" smtClean="0"/>
              <a:t> </a:t>
            </a:r>
            <a:r>
              <a:rPr lang="en-US" dirty="0" err="1" smtClean="0"/>
              <a:t>em</a:t>
            </a:r>
            <a:r>
              <a:rPr lang="en-US" dirty="0" smtClean="0"/>
              <a:t> </a:t>
            </a:r>
            <a:r>
              <a:rPr lang="en-US" dirty="0" err="1" smtClean="0"/>
              <a:t>chúng</a:t>
            </a:r>
            <a:r>
              <a:rPr lang="en-US" dirty="0" smtClean="0"/>
              <a:t> </a:t>
            </a:r>
            <a:r>
              <a:rPr lang="en-US" dirty="0" err="1" smtClean="0"/>
              <a:t>ta</a:t>
            </a:r>
            <a:r>
              <a:rPr lang="en-US" dirty="0" smtClean="0"/>
              <a:t> </a:t>
            </a:r>
            <a:r>
              <a:rPr lang="en-US" dirty="0" err="1" smtClean="0"/>
              <a:t>cùng</a:t>
            </a:r>
            <a:r>
              <a:rPr lang="en-US" dirty="0" smtClean="0"/>
              <a:t> </a:t>
            </a:r>
            <a:r>
              <a:rPr lang="en-US" dirty="0" err="1" smtClean="0"/>
              <a:t>cầu</a:t>
            </a:r>
            <a:r>
              <a:rPr lang="en-US" dirty="0" smtClean="0"/>
              <a:t> </a:t>
            </a:r>
            <a:r>
              <a:rPr lang="en-US" dirty="0" err="1" smtClean="0"/>
              <a:t>nguyện</a:t>
            </a:r>
            <a:r>
              <a:rPr lang="en-US" dirty="0" smtClean="0"/>
              <a:t> </a:t>
            </a:r>
            <a:r>
              <a:rPr lang="en-US" dirty="0" err="1" smtClean="0"/>
              <a:t>thinh</a:t>
            </a:r>
            <a:r>
              <a:rPr lang="en-US" dirty="0" smtClean="0"/>
              <a:t> </a:t>
            </a:r>
            <a:r>
              <a:rPr lang="en-US" dirty="0" err="1" smtClean="0"/>
              <a:t>lặng</a:t>
            </a:r>
            <a:r>
              <a:rPr lang="en-US" dirty="0" smtClean="0"/>
              <a:t> 1 </a:t>
            </a:r>
            <a:r>
              <a:rPr lang="en-US" dirty="0" err="1" smtClean="0"/>
              <a:t>phút</a:t>
            </a:r>
            <a:r>
              <a:rPr lang="en-US" dirty="0" smtClean="0"/>
              <a:t>.)</a:t>
            </a:r>
          </a:p>
          <a:p>
            <a:pPr marL="0" indent="0">
              <a:lnSpc>
                <a:spcPct val="90000"/>
              </a:lnSpc>
              <a:spcBef>
                <a:spcPct val="0"/>
              </a:spcBef>
              <a:buNone/>
            </a:pPr>
            <a:endParaRPr lang="en-US" dirty="0" smtClean="0"/>
          </a:p>
          <a:p>
            <a:pPr marL="304800" indent="-304800">
              <a:lnSpc>
                <a:spcPct val="90000"/>
              </a:lnSpc>
            </a:pPr>
            <a:r>
              <a:rPr lang="en-US" dirty="0" err="1" smtClean="0"/>
              <a:t>Trích</a:t>
            </a:r>
            <a:r>
              <a:rPr lang="en-US" dirty="0" smtClean="0"/>
              <a:t> </a:t>
            </a:r>
            <a:r>
              <a:rPr lang="en-US" dirty="0" err="1" smtClean="0"/>
              <a:t>từ</a:t>
            </a:r>
            <a:r>
              <a:rPr lang="en-US" dirty="0" smtClean="0"/>
              <a:t> Matthews 25:21, “</a:t>
            </a:r>
            <a:r>
              <a:rPr lang="en-US" dirty="0" err="1" smtClean="0"/>
              <a:t>Trong</a:t>
            </a:r>
            <a:r>
              <a:rPr lang="en-US" dirty="0" smtClean="0"/>
              <a:t> </a:t>
            </a:r>
            <a:r>
              <a:rPr lang="en-US" dirty="0" err="1" smtClean="0"/>
              <a:t>việc</a:t>
            </a:r>
            <a:r>
              <a:rPr lang="en-US" dirty="0" smtClean="0"/>
              <a:t> </a:t>
            </a:r>
            <a:r>
              <a:rPr lang="en-US" dirty="0" err="1" smtClean="0"/>
              <a:t>ít</a:t>
            </a:r>
            <a:r>
              <a:rPr lang="en-US" dirty="0" smtClean="0"/>
              <a:t> </a:t>
            </a:r>
            <a:r>
              <a:rPr lang="en-US" dirty="0" err="1" smtClean="0"/>
              <a:t>mà</a:t>
            </a:r>
            <a:r>
              <a:rPr lang="en-US" dirty="0" smtClean="0"/>
              <a:t> </a:t>
            </a:r>
            <a:r>
              <a:rPr lang="en-US" dirty="0" err="1" smtClean="0"/>
              <a:t>anh</a:t>
            </a:r>
            <a:r>
              <a:rPr lang="en-US" dirty="0" smtClean="0"/>
              <a:t> </a:t>
            </a:r>
            <a:r>
              <a:rPr lang="en-US" dirty="0" err="1" smtClean="0"/>
              <a:t>đã</a:t>
            </a:r>
            <a:r>
              <a:rPr lang="en-US" dirty="0" smtClean="0"/>
              <a:t> </a:t>
            </a:r>
            <a:r>
              <a:rPr lang="en-US" dirty="0" err="1" smtClean="0"/>
              <a:t>trung</a:t>
            </a:r>
            <a:r>
              <a:rPr lang="en-US" dirty="0" smtClean="0"/>
              <a:t> </a:t>
            </a:r>
            <a:r>
              <a:rPr lang="en-US" dirty="0" err="1" smtClean="0"/>
              <a:t>thành</a:t>
            </a:r>
            <a:r>
              <a:rPr lang="en-US" dirty="0" smtClean="0"/>
              <a:t>, </a:t>
            </a:r>
            <a:r>
              <a:rPr lang="en-US" dirty="0" err="1" smtClean="0"/>
              <a:t>thì</a:t>
            </a:r>
            <a:r>
              <a:rPr lang="en-US" dirty="0" smtClean="0"/>
              <a:t> </a:t>
            </a:r>
            <a:r>
              <a:rPr lang="en-US" dirty="0" err="1" smtClean="0"/>
              <a:t>tôi</a:t>
            </a:r>
            <a:r>
              <a:rPr lang="en-US" dirty="0" smtClean="0"/>
              <a:t> </a:t>
            </a:r>
            <a:r>
              <a:rPr lang="en-US" dirty="0" err="1" smtClean="0"/>
              <a:t>sẽ</a:t>
            </a:r>
            <a:r>
              <a:rPr lang="en-US" dirty="0" smtClean="0"/>
              <a:t> </a:t>
            </a:r>
            <a:r>
              <a:rPr lang="en-US" dirty="0" err="1" smtClean="0"/>
              <a:t>đặt</a:t>
            </a:r>
            <a:r>
              <a:rPr lang="en-US" dirty="0" smtClean="0"/>
              <a:t> </a:t>
            </a:r>
            <a:r>
              <a:rPr lang="en-US" dirty="0" err="1" smtClean="0"/>
              <a:t>anh</a:t>
            </a:r>
            <a:r>
              <a:rPr lang="en-US" dirty="0" smtClean="0"/>
              <a:t> </a:t>
            </a:r>
            <a:r>
              <a:rPr lang="en-US" dirty="0" err="1" smtClean="0"/>
              <a:t>lên</a:t>
            </a:r>
            <a:r>
              <a:rPr lang="en-US" dirty="0" smtClean="0"/>
              <a:t> </a:t>
            </a:r>
            <a:r>
              <a:rPr lang="en-US" dirty="0" err="1" smtClean="0"/>
              <a:t>coi</a:t>
            </a:r>
            <a:r>
              <a:rPr lang="en-US" dirty="0" smtClean="0"/>
              <a:t> </a:t>
            </a:r>
            <a:r>
              <a:rPr lang="en-US" dirty="0" err="1" smtClean="0"/>
              <a:t>việc</a:t>
            </a:r>
            <a:r>
              <a:rPr lang="en-US" dirty="0" smtClean="0"/>
              <a:t> </a:t>
            </a:r>
            <a:r>
              <a:rPr lang="en-US" dirty="0" err="1" smtClean="0"/>
              <a:t>nhiều</a:t>
            </a:r>
            <a:r>
              <a:rPr lang="en-US" dirty="0" smtClean="0"/>
              <a:t>. </a:t>
            </a:r>
            <a:r>
              <a:rPr lang="en-US" dirty="0" err="1" smtClean="0"/>
              <a:t>Hãy</a:t>
            </a:r>
            <a:r>
              <a:rPr lang="en-US" dirty="0" smtClean="0"/>
              <a:t> </a:t>
            </a:r>
            <a:r>
              <a:rPr lang="en-US" dirty="0" err="1" smtClean="0"/>
              <a:t>vào</a:t>
            </a:r>
            <a:r>
              <a:rPr lang="en-US" dirty="0" smtClean="0"/>
              <a:t> </a:t>
            </a:r>
            <a:r>
              <a:rPr lang="en-US" dirty="0" err="1" smtClean="0"/>
              <a:t>mà</a:t>
            </a:r>
            <a:r>
              <a:rPr lang="en-US" dirty="0" smtClean="0"/>
              <a:t> </a:t>
            </a:r>
            <a:r>
              <a:rPr lang="en-US" dirty="0" err="1" smtClean="0"/>
              <a:t>hưởng</a:t>
            </a:r>
            <a:r>
              <a:rPr lang="en-US" dirty="0" smtClean="0"/>
              <a:t> </a:t>
            </a:r>
            <a:r>
              <a:rPr lang="en-US" dirty="0" err="1" smtClean="0"/>
              <a:t>niềm</a:t>
            </a:r>
            <a:r>
              <a:rPr lang="en-US" dirty="0" smtClean="0"/>
              <a:t> </a:t>
            </a:r>
            <a:r>
              <a:rPr lang="en-US" dirty="0" err="1" smtClean="0"/>
              <a:t>vui</a:t>
            </a:r>
            <a:r>
              <a:rPr lang="en-US" dirty="0" smtClean="0"/>
              <a:t> </a:t>
            </a:r>
            <a:r>
              <a:rPr lang="en-US" dirty="0" err="1" smtClean="0"/>
              <a:t>của</a:t>
            </a:r>
            <a:r>
              <a:rPr lang="en-US" dirty="0" smtClean="0"/>
              <a:t> </a:t>
            </a:r>
            <a:r>
              <a:rPr lang="en-US" dirty="0" err="1" smtClean="0"/>
              <a:t>chủ</a:t>
            </a:r>
            <a:r>
              <a:rPr lang="en-US" dirty="0" smtClean="0"/>
              <a:t> </a:t>
            </a:r>
            <a:r>
              <a:rPr lang="en-US" dirty="0" err="1" smtClean="0"/>
              <a:t>anh</a:t>
            </a:r>
            <a:r>
              <a:rPr lang="en-US" dirty="0" smtClean="0"/>
              <a:t>!”</a:t>
            </a:r>
          </a:p>
          <a:p>
            <a:pPr marL="304800" indent="-304800">
              <a:lnSpc>
                <a:spcPct val="90000"/>
              </a:lnSpc>
            </a:pPr>
            <a:endParaRPr lang="en-US" dirty="0" smtClean="0"/>
          </a:p>
          <a:p>
            <a:pPr marL="304800" indent="-304800">
              <a:lnSpc>
                <a:spcPct val="90000"/>
              </a:lnSpc>
            </a:pPr>
            <a:r>
              <a:rPr lang="en-US" dirty="0" err="1" smtClean="0"/>
              <a:t>Ước</a:t>
            </a:r>
            <a:r>
              <a:rPr lang="en-US" dirty="0" smtClean="0"/>
              <a:t> </a:t>
            </a:r>
            <a:r>
              <a:rPr lang="en-US" dirty="0" err="1" smtClean="0"/>
              <a:t>mong</a:t>
            </a:r>
            <a:r>
              <a:rPr lang="en-US" dirty="0" smtClean="0"/>
              <a:t> </a:t>
            </a:r>
            <a:r>
              <a:rPr lang="en-US" dirty="0" err="1" smtClean="0"/>
              <a:t>những</a:t>
            </a:r>
            <a:r>
              <a:rPr lang="en-US" dirty="0" smtClean="0"/>
              <a:t> </a:t>
            </a:r>
            <a:r>
              <a:rPr lang="en-US" dirty="0" err="1" smtClean="0"/>
              <a:t>công</a:t>
            </a:r>
            <a:r>
              <a:rPr lang="en-US" dirty="0" smtClean="0"/>
              <a:t> </a:t>
            </a:r>
            <a:r>
              <a:rPr lang="en-US" dirty="0" err="1" smtClean="0"/>
              <a:t>việc</a:t>
            </a:r>
            <a:r>
              <a:rPr lang="en-US" dirty="0" smtClean="0"/>
              <a:t> </a:t>
            </a:r>
            <a:r>
              <a:rPr lang="en-US" dirty="0" err="1" smtClean="0"/>
              <a:t>tuy</a:t>
            </a:r>
            <a:r>
              <a:rPr lang="en-US" dirty="0" smtClean="0"/>
              <a:t> </a:t>
            </a:r>
            <a:r>
              <a:rPr lang="en-US" dirty="0" err="1" smtClean="0"/>
              <a:t>nhỏ</a:t>
            </a:r>
            <a:r>
              <a:rPr lang="en-US" dirty="0" smtClean="0"/>
              <a:t> </a:t>
            </a:r>
            <a:r>
              <a:rPr lang="en-US" dirty="0" err="1" smtClean="0"/>
              <a:t>bé</a:t>
            </a:r>
            <a:r>
              <a:rPr lang="en-US" dirty="0" smtClean="0"/>
              <a:t> </a:t>
            </a:r>
            <a:r>
              <a:rPr lang="en-US" dirty="0" err="1" smtClean="0"/>
              <a:t>của</a:t>
            </a:r>
            <a:r>
              <a:rPr lang="en-US" dirty="0" smtClean="0"/>
              <a:t> </a:t>
            </a:r>
            <a:r>
              <a:rPr lang="en-US" dirty="0" err="1" smtClean="0"/>
              <a:t>các</a:t>
            </a:r>
            <a:r>
              <a:rPr lang="en-US" dirty="0" smtClean="0"/>
              <a:t> </a:t>
            </a:r>
            <a:r>
              <a:rPr lang="en-US" dirty="0" err="1" smtClean="0"/>
              <a:t>thầy</a:t>
            </a:r>
            <a:r>
              <a:rPr lang="en-US" dirty="0" smtClean="0"/>
              <a:t> </a:t>
            </a:r>
            <a:r>
              <a:rPr lang="en-US" dirty="0" err="1" smtClean="0"/>
              <a:t>cô</a:t>
            </a:r>
            <a:r>
              <a:rPr lang="en-US" dirty="0" smtClean="0"/>
              <a:t>, </a:t>
            </a:r>
            <a:r>
              <a:rPr lang="en-US" dirty="0" err="1" smtClean="0"/>
              <a:t>các</a:t>
            </a:r>
            <a:r>
              <a:rPr lang="en-US" dirty="0" smtClean="0"/>
              <a:t> </a:t>
            </a:r>
            <a:r>
              <a:rPr lang="en-US" dirty="0" err="1" smtClean="0"/>
              <a:t>trợ</a:t>
            </a:r>
            <a:r>
              <a:rPr lang="en-US" dirty="0" smtClean="0"/>
              <a:t> </a:t>
            </a:r>
            <a:r>
              <a:rPr lang="en-US" dirty="0" err="1" smtClean="0"/>
              <a:t>giáo</a:t>
            </a:r>
            <a:r>
              <a:rPr lang="en-US" dirty="0" smtClean="0"/>
              <a:t> </a:t>
            </a:r>
            <a:r>
              <a:rPr lang="en-US" dirty="0" err="1" smtClean="0"/>
              <a:t>và</a:t>
            </a:r>
            <a:r>
              <a:rPr lang="en-US" dirty="0" smtClean="0"/>
              <a:t> </a:t>
            </a:r>
            <a:r>
              <a:rPr lang="en-US" dirty="0" err="1" smtClean="0"/>
              <a:t>các</a:t>
            </a:r>
            <a:r>
              <a:rPr lang="en-US" dirty="0" smtClean="0"/>
              <a:t> </a:t>
            </a:r>
            <a:r>
              <a:rPr lang="en-US" dirty="0" err="1" smtClean="0"/>
              <a:t>học</a:t>
            </a:r>
            <a:r>
              <a:rPr lang="en-US" dirty="0" smtClean="0"/>
              <a:t> </a:t>
            </a:r>
            <a:r>
              <a:rPr lang="en-US" dirty="0" err="1" smtClean="0"/>
              <a:t>sinh</a:t>
            </a:r>
            <a:r>
              <a:rPr lang="en-US" dirty="0" smtClean="0"/>
              <a:t> </a:t>
            </a:r>
            <a:r>
              <a:rPr lang="en-US" dirty="0" err="1" smtClean="0"/>
              <a:t>nơi</a:t>
            </a:r>
            <a:r>
              <a:rPr lang="en-US" dirty="0" smtClean="0"/>
              <a:t> </a:t>
            </a:r>
            <a:r>
              <a:rPr lang="en-US" dirty="0" err="1" smtClean="0"/>
              <a:t>đây</a:t>
            </a:r>
            <a:r>
              <a:rPr lang="en-US" dirty="0" smtClean="0"/>
              <a:t> </a:t>
            </a:r>
            <a:r>
              <a:rPr lang="en-US" dirty="0" err="1" smtClean="0"/>
              <a:t>mang</a:t>
            </a:r>
            <a:r>
              <a:rPr lang="en-US" dirty="0" smtClean="0"/>
              <a:t> </a:t>
            </a:r>
            <a:r>
              <a:rPr lang="en-US" dirty="0" err="1" smtClean="0"/>
              <a:t>lại</a:t>
            </a:r>
            <a:r>
              <a:rPr lang="en-US" dirty="0" smtClean="0"/>
              <a:t> </a:t>
            </a:r>
            <a:r>
              <a:rPr lang="en-US" dirty="0" err="1" smtClean="0"/>
              <a:t>hoa</a:t>
            </a:r>
            <a:r>
              <a:rPr lang="en-US" dirty="0" smtClean="0"/>
              <a:t> </a:t>
            </a:r>
            <a:r>
              <a:rPr lang="en-US" dirty="0" err="1" smtClean="0"/>
              <a:t>trái</a:t>
            </a:r>
            <a:r>
              <a:rPr lang="en-US" dirty="0" smtClean="0"/>
              <a:t> </a:t>
            </a:r>
            <a:r>
              <a:rPr lang="en-US" dirty="0" err="1" smtClean="0"/>
              <a:t>mà</a:t>
            </a:r>
            <a:r>
              <a:rPr lang="en-US" dirty="0" smtClean="0"/>
              <a:t> </a:t>
            </a:r>
            <a:r>
              <a:rPr lang="en-US" dirty="0" err="1" smtClean="0"/>
              <a:t>Thiên</a:t>
            </a:r>
            <a:r>
              <a:rPr lang="en-US" dirty="0" smtClean="0"/>
              <a:t> </a:t>
            </a:r>
            <a:r>
              <a:rPr lang="en-US" dirty="0" err="1" smtClean="0"/>
              <a:t>Chúa</a:t>
            </a:r>
            <a:r>
              <a:rPr lang="en-US" dirty="0" smtClean="0"/>
              <a:t> </a:t>
            </a:r>
            <a:r>
              <a:rPr lang="en-US" dirty="0" err="1" smtClean="0"/>
              <a:t>mong</a:t>
            </a:r>
            <a:r>
              <a:rPr lang="en-US" dirty="0" smtClean="0"/>
              <a:t> </a:t>
            </a:r>
            <a:r>
              <a:rPr lang="en-US" dirty="0" err="1" smtClean="0"/>
              <a:t>muốn</a:t>
            </a:r>
            <a:r>
              <a:rPr lang="en-US" dirty="0" smtClean="0"/>
              <a:t> </a:t>
            </a:r>
            <a:r>
              <a:rPr lang="en-US" dirty="0" err="1" smtClean="0"/>
              <a:t>nơi</a:t>
            </a:r>
            <a:r>
              <a:rPr lang="en-US" dirty="0" smtClean="0"/>
              <a:t> </a:t>
            </a:r>
            <a:r>
              <a:rPr lang="en-US" dirty="0" err="1" smtClean="0"/>
              <a:t>mỗi</a:t>
            </a:r>
            <a:r>
              <a:rPr lang="en-US" dirty="0" smtClean="0"/>
              <a:t> </a:t>
            </a:r>
            <a:r>
              <a:rPr lang="en-US" dirty="0" err="1" smtClean="0"/>
              <a:t>người</a:t>
            </a:r>
            <a:r>
              <a:rPr lang="en-US" dirty="0" smtClean="0"/>
              <a:t> </a:t>
            </a:r>
            <a:r>
              <a:rPr lang="en-US" dirty="0" err="1" smtClean="0"/>
              <a:t>chúng</a:t>
            </a:r>
            <a:r>
              <a:rPr lang="en-US" dirty="0" smtClean="0"/>
              <a:t> </a:t>
            </a:r>
            <a:r>
              <a:rPr lang="en-US" dirty="0" err="1" smtClean="0"/>
              <a:t>ta</a:t>
            </a:r>
            <a:r>
              <a:rPr lang="en-US" dirty="0" smtClean="0"/>
              <a:t>.</a:t>
            </a:r>
          </a:p>
          <a:p>
            <a:pPr marL="0" indent="0">
              <a:lnSpc>
                <a:spcPct val="90000"/>
              </a:lnSpc>
              <a:buNone/>
            </a:pPr>
            <a:r>
              <a:rPr lang="en-US" dirty="0" smtClean="0"/>
              <a:t>Amen</a:t>
            </a:r>
          </a:p>
          <a:p>
            <a:endParaRPr lang="en-US" dirty="0"/>
          </a:p>
        </p:txBody>
      </p:sp>
      <p:sp>
        <p:nvSpPr>
          <p:cNvPr id="6" name="Slide Number Placeholder 5"/>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a:t>
            </a:fld>
            <a:endParaRPr kumimoji="0" lang="en-US"/>
          </a:p>
        </p:txBody>
      </p:sp>
      <p:sp>
        <p:nvSpPr>
          <p:cNvPr id="7" name="Footer Placeholder 6"/>
          <p:cNvSpPr>
            <a:spLocks noGrp="1"/>
          </p:cNvSpPr>
          <p:nvPr>
            <p:ph type="ftr" sz="quarter" idx="16"/>
          </p:nvPr>
        </p:nvSpPr>
        <p:spPr>
          <a:xfrm rot="5400000">
            <a:off x="6886760" y="3263080"/>
            <a:ext cx="4148720" cy="365760"/>
          </a:xfrm>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a:bodyPr>
          <a:lstStyle/>
          <a:p>
            <a:pPr algn="ctr">
              <a:buNone/>
            </a:pPr>
            <a:r>
              <a:rPr lang="en-US" sz="3600" b="1" smtClean="0"/>
              <a:t>Ca Dao Việt Nam</a:t>
            </a:r>
          </a:p>
          <a:p>
            <a:pPr marL="342900" indent="-342900"/>
            <a:r>
              <a:rPr lang="en-US" sz="1800" smtClean="0"/>
              <a:t>Ca dao Việt Nam là văn chương bình dân được truyền tụng trong dân gian từ đời này sang đời nọ.</a:t>
            </a:r>
          </a:p>
          <a:p>
            <a:r>
              <a:rPr lang="en-US" sz="1800" smtClean="0"/>
              <a:t>Ca dao Việt Nam (CDVN) thường là những vần thơ ngắn dưới dạng lục bát nghĩa là một câu 6 chữ được tiếp theo bằng câu kế với 8 chữ.</a:t>
            </a:r>
          </a:p>
          <a:p>
            <a:r>
              <a:rPr lang="en-US" sz="1800" smtClean="0"/>
              <a:t>Không phải bài thơ lục bát nào cũng là ca dao vì có tác giả hẳn hòi.</a:t>
            </a:r>
          </a:p>
          <a:p>
            <a:r>
              <a:rPr lang="en-US" sz="1800" smtClean="0"/>
              <a:t>Ca dao có thể là những bài thơ hay câu vần có tác giả từ ban đầu nhưng theo thời gian, tên tác giả bị thất lạc thành khuyết danh.</a:t>
            </a:r>
          </a:p>
          <a:p>
            <a:r>
              <a:rPr lang="en-US" sz="1800" smtClean="0"/>
              <a:t>Những bài thơ hay bài vần khuyết danh, được truyền tụng rất rộng rãi trong dân gian có thể được xem là ca dao.</a:t>
            </a:r>
          </a:p>
          <a:p>
            <a:r>
              <a:rPr lang="en-US" sz="1800" smtClean="0"/>
              <a:t>Ngôn ngữ trong ca dao thường đơn giản, mộc mạc và thường kể về một câu chuyện nào đó.</a:t>
            </a:r>
          </a:p>
          <a:p>
            <a:r>
              <a:rPr lang="en-US" sz="1800" smtClean="0"/>
              <a:t>Câu chuyện trong ca dao thường nhắm đến mục đích giáo dục dân gian.</a:t>
            </a:r>
          </a:p>
          <a:p>
            <a:r>
              <a:rPr lang="en-US" sz="1800" smtClean="0"/>
              <a:t>Tuy thế, có nhiều bài ca dao chỉ là những bức tranh mô tả quan cảnh hay sinh hoạt thường ngày của người dân.</a:t>
            </a:r>
          </a:p>
          <a:p>
            <a:r>
              <a:rPr lang="en-US" sz="1800" smtClean="0"/>
              <a:t>Ca dao cũng có thể nhằm mục đích giải </a:t>
            </a:r>
            <a:r>
              <a:rPr lang="en-US" sz="1800" smtClean="0"/>
              <a:t>trí, </a:t>
            </a:r>
            <a:r>
              <a:rPr lang="en-US" sz="1800" smtClean="0"/>
              <a:t>truyền dạy ngôn </a:t>
            </a:r>
            <a:r>
              <a:rPr lang="en-US" sz="1800" smtClean="0"/>
              <a:t>ngữ, </a:t>
            </a:r>
            <a:r>
              <a:rPr lang="en-US" sz="1800" smtClean="0"/>
              <a:t>văn hóa và kiến thức phổ thông.</a:t>
            </a:r>
          </a:p>
          <a:p>
            <a:pPr>
              <a:buFontTx/>
              <a:buChar char="-"/>
            </a:pPr>
            <a:endParaRPr lang="en-US" sz="180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a:t>
            </a:fld>
            <a:endParaRPr kumimoji="0" lang="en-US"/>
          </a:p>
        </p:txBody>
      </p:sp>
      <p:sp>
        <p:nvSpPr>
          <p:cNvPr id="5" name="Footer Placeholder 4"/>
          <p:cNvSpPr>
            <a:spLocks noGrp="1"/>
          </p:cNvSpPr>
          <p:nvPr>
            <p:ph type="ftr" sz="quarter" idx="16"/>
          </p:nvPr>
        </p:nvSpPr>
        <p:spPr>
          <a:xfrm rot="5400000">
            <a:off x="6658160" y="3110680"/>
            <a:ext cx="4605920" cy="365760"/>
          </a:xfrm>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a:t>
            </a:fld>
            <a:endParaRPr kumimoji="0" lang="en-US"/>
          </a:p>
        </p:txBody>
      </p:sp>
      <p:sp>
        <p:nvSpPr>
          <p:cNvPr id="5" name="Footer Placeholder 4"/>
          <p:cNvSpPr>
            <a:spLocks noGrp="1"/>
          </p:cNvSpPr>
          <p:nvPr>
            <p:ph type="ftr" sz="quarter" idx="16"/>
          </p:nvPr>
        </p:nvSpPr>
        <p:spPr>
          <a:xfrm rot="5400000">
            <a:off x="6658160" y="3110680"/>
            <a:ext cx="4605920" cy="365760"/>
          </a:xfrm>
        </p:spPr>
        <p:txBody>
          <a:bodyPr/>
          <a:lstStyle/>
          <a:p>
            <a:r>
              <a:rPr kumimoji="0" lang="vi-VN" smtClean="0"/>
              <a:t>© 2014 Trường Việt Ngữ &amp; Văn Hóa PBC, All Right Reserved</a:t>
            </a:r>
            <a:endParaRPr kumimoji="0" lang="en-US"/>
          </a:p>
        </p:txBody>
      </p:sp>
      <p:pic>
        <p:nvPicPr>
          <p:cNvPr id="6" name="Picture 5" descr="CaDaoVSVanChuongBacHoc.png"/>
          <p:cNvPicPr>
            <a:picLocks noChangeAspect="1"/>
          </p:cNvPicPr>
          <p:nvPr/>
        </p:nvPicPr>
        <p:blipFill>
          <a:blip r:embed="rId2" cstate="print"/>
          <a:stretch>
            <a:fillRect/>
          </a:stretch>
        </p:blipFill>
        <p:spPr>
          <a:xfrm>
            <a:off x="609600" y="228600"/>
            <a:ext cx="7460627" cy="5471635"/>
          </a:xfrm>
          <a:prstGeom prst="rect">
            <a:avLst/>
          </a:prstGeom>
        </p:spPr>
      </p:pic>
      <p:sp>
        <p:nvSpPr>
          <p:cNvPr id="7" name="TextBox 6"/>
          <p:cNvSpPr txBox="1"/>
          <p:nvPr/>
        </p:nvSpPr>
        <p:spPr>
          <a:xfrm>
            <a:off x="381000" y="5943600"/>
            <a:ext cx="7696200" cy="369332"/>
          </a:xfrm>
          <a:prstGeom prst="rect">
            <a:avLst/>
          </a:prstGeom>
          <a:noFill/>
        </p:spPr>
        <p:txBody>
          <a:bodyPr wrap="square" rtlCol="0">
            <a:spAutoFit/>
          </a:bodyPr>
          <a:lstStyle/>
          <a:p>
            <a:r>
              <a:rPr lang="en-US" smtClean="0"/>
              <a:t>Hình 1: Sự khác biệt &amp; giống nhau giữa ca dao và văn chương bác học</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81000"/>
            <a:ext cx="7467600" cy="914400"/>
          </a:xfrm>
        </p:spPr>
        <p:txBody>
          <a:bodyPr/>
          <a:lstStyle/>
          <a:p>
            <a:pPr algn="ctr">
              <a:buNone/>
            </a:pPr>
            <a:r>
              <a:rPr lang="vi-VN" b="1" i="1" smtClean="0"/>
              <a:t>Ai ơi bưng bát cơm </a:t>
            </a:r>
            <a:r>
              <a:rPr lang="vi-VN" b="1" i="1" smtClean="0"/>
              <a:t>đầy </a:t>
            </a:r>
            <a:endParaRPr lang="en-US" b="1" i="1" smtClean="0"/>
          </a:p>
          <a:p>
            <a:pPr algn="ctr">
              <a:buNone/>
            </a:pPr>
            <a:r>
              <a:rPr lang="vi-VN" b="1" i="1" smtClean="0"/>
              <a:t>Dẻo </a:t>
            </a:r>
            <a:r>
              <a:rPr lang="vi-VN" b="1" i="1" smtClean="0"/>
              <a:t>thơm một hạt, đắng cay muôn phần </a:t>
            </a:r>
            <a:endParaRPr lang="en-US" b="1" i="1"/>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a:t>
            </a:fld>
            <a:endParaRPr kumimoji="0" lang="en-US"/>
          </a:p>
        </p:txBody>
      </p:sp>
      <p:sp>
        <p:nvSpPr>
          <p:cNvPr id="5" name="Footer Placeholder 4"/>
          <p:cNvSpPr>
            <a:spLocks noGrp="1"/>
          </p:cNvSpPr>
          <p:nvPr>
            <p:ph type="ftr" sz="quarter" idx="16"/>
          </p:nvPr>
        </p:nvSpPr>
        <p:spPr>
          <a:xfrm rot="5400000">
            <a:off x="6772460" y="3301180"/>
            <a:ext cx="4377320" cy="365760"/>
          </a:xfrm>
        </p:spPr>
        <p:txBody>
          <a:bodyPr/>
          <a:lstStyle/>
          <a:p>
            <a:r>
              <a:rPr kumimoji="0" lang="vi-VN" smtClean="0"/>
              <a:t>© 2014 Trường Việt Ngữ &amp; Văn Hóa PBC, All Right Reserved</a:t>
            </a:r>
            <a:endParaRPr kumimoji="0" lang="en-US"/>
          </a:p>
        </p:txBody>
      </p:sp>
      <p:pic>
        <p:nvPicPr>
          <p:cNvPr id="1026" name="Picture 2"/>
          <p:cNvPicPr>
            <a:picLocks noChangeAspect="1" noChangeArrowheads="1"/>
          </p:cNvPicPr>
          <p:nvPr/>
        </p:nvPicPr>
        <p:blipFill>
          <a:blip r:embed="rId2" cstate="print"/>
          <a:srcRect/>
          <a:stretch>
            <a:fillRect/>
          </a:stretch>
        </p:blipFill>
        <p:spPr bwMode="auto">
          <a:xfrm>
            <a:off x="990600" y="1371600"/>
            <a:ext cx="6724650" cy="5019675"/>
          </a:xfrm>
          <a:prstGeom prst="rect">
            <a:avLst/>
          </a:prstGeom>
          <a:noFill/>
          <a:ln w="9525">
            <a:noFill/>
            <a:miter lim="800000"/>
            <a:headEnd/>
            <a:tailEnd/>
          </a:ln>
        </p:spPr>
      </p:pic>
      <p:sp>
        <p:nvSpPr>
          <p:cNvPr id="8" name="Oval Callout 7"/>
          <p:cNvSpPr/>
          <p:nvPr/>
        </p:nvSpPr>
        <p:spPr>
          <a:xfrm>
            <a:off x="7315200" y="685800"/>
            <a:ext cx="1143000" cy="1295400"/>
          </a:xfrm>
          <a:prstGeom prst="wedgeEllipse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smtClean="0"/>
              <a:t>Một bát cơm đầy,  dẻo và thơm</a:t>
            </a:r>
            <a:endParaRPr lang="en-US" sz="1200"/>
          </a:p>
        </p:txBody>
      </p:sp>
      <p:sp>
        <p:nvSpPr>
          <p:cNvPr id="11" name="Oval Callout 10"/>
          <p:cNvSpPr/>
          <p:nvPr/>
        </p:nvSpPr>
        <p:spPr>
          <a:xfrm>
            <a:off x="990600" y="3505200"/>
            <a:ext cx="1905000" cy="685800"/>
          </a:xfrm>
          <a:prstGeom prst="wedgeEllipseCallout">
            <a:avLst>
              <a:gd name="adj1" fmla="val 97208"/>
              <a:gd name="adj2" fmla="val 2236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smtClean="0"/>
              <a:t>Công lao khó nhọc của nhiều người</a:t>
            </a:r>
            <a:endParaRPr lang="en-US" sz="1200"/>
          </a:p>
        </p:txBody>
      </p:sp>
      <p:sp>
        <p:nvSpPr>
          <p:cNvPr id="12" name="Oval Callout 11"/>
          <p:cNvSpPr/>
          <p:nvPr/>
        </p:nvSpPr>
        <p:spPr>
          <a:xfrm>
            <a:off x="7391400" y="3657600"/>
            <a:ext cx="1295400" cy="990600"/>
          </a:xfrm>
          <a:prstGeom prst="wedgeEllipseCallout">
            <a:avLst>
              <a:gd name="adj1" fmla="val -51352"/>
              <a:gd name="adj2" fmla="val 10234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smtClean="0"/>
              <a:t>Những người làm việc vất vả</a:t>
            </a:r>
            <a:endParaRPr lang="en-US"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371600" y="457200"/>
            <a:ext cx="3657600" cy="533400"/>
          </a:xfrm>
        </p:spPr>
        <p:txBody>
          <a:bodyPr>
            <a:normAutofit fontScale="62500" lnSpcReduction="20000"/>
          </a:bodyPr>
          <a:lstStyle/>
          <a:p>
            <a:pPr algn="ctr">
              <a:buNone/>
            </a:pPr>
            <a:r>
              <a:rPr lang="vi-VN" b="1" i="1" smtClean="0"/>
              <a:t>Ai ơi bưng bát cơm </a:t>
            </a:r>
            <a:r>
              <a:rPr lang="vi-VN" b="1" i="1" smtClean="0"/>
              <a:t>đầy </a:t>
            </a:r>
            <a:endParaRPr lang="en-US" b="1" i="1" smtClean="0"/>
          </a:p>
          <a:p>
            <a:pPr algn="ctr">
              <a:buNone/>
            </a:pPr>
            <a:r>
              <a:rPr lang="vi-VN" b="1" i="1" smtClean="0"/>
              <a:t>Dẻo </a:t>
            </a:r>
            <a:r>
              <a:rPr lang="vi-VN" b="1" i="1" smtClean="0"/>
              <a:t>thơm một hạt, đắng cay muôn phần </a:t>
            </a:r>
            <a:endParaRPr lang="en-US" b="1" i="1"/>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a:t>
            </a:fld>
            <a:endParaRPr kumimoji="0" lang="en-US"/>
          </a:p>
        </p:txBody>
      </p:sp>
      <p:sp>
        <p:nvSpPr>
          <p:cNvPr id="5" name="Footer Placeholder 4"/>
          <p:cNvSpPr>
            <a:spLocks noGrp="1"/>
          </p:cNvSpPr>
          <p:nvPr>
            <p:ph type="ftr" sz="quarter" idx="16"/>
          </p:nvPr>
        </p:nvSpPr>
        <p:spPr>
          <a:xfrm rot="5400000">
            <a:off x="6772460" y="3301180"/>
            <a:ext cx="4377320" cy="365760"/>
          </a:xfrm>
        </p:spPr>
        <p:txBody>
          <a:bodyPr/>
          <a:lstStyle/>
          <a:p>
            <a:r>
              <a:rPr kumimoji="0" lang="vi-VN" smtClean="0"/>
              <a:t>© 2014 Trường Việt Ngữ &amp; Văn Hóa PBC, All Right Reserved</a:t>
            </a:r>
            <a:endParaRPr kumimoji="0" lang="en-US"/>
          </a:p>
        </p:txBody>
      </p:sp>
      <p:pic>
        <p:nvPicPr>
          <p:cNvPr id="2050" name="Picture 2"/>
          <p:cNvPicPr>
            <a:picLocks noChangeAspect="1" noChangeArrowheads="1"/>
          </p:cNvPicPr>
          <p:nvPr/>
        </p:nvPicPr>
        <p:blipFill>
          <a:blip r:embed="rId2" cstate="print"/>
          <a:srcRect/>
          <a:stretch>
            <a:fillRect/>
          </a:stretch>
        </p:blipFill>
        <p:spPr bwMode="auto">
          <a:xfrm>
            <a:off x="152400" y="838200"/>
            <a:ext cx="6019800" cy="5613468"/>
          </a:xfrm>
          <a:prstGeom prst="rect">
            <a:avLst/>
          </a:prstGeom>
          <a:noFill/>
          <a:ln w="9525">
            <a:noFill/>
            <a:miter lim="800000"/>
            <a:headEnd/>
            <a:tailEnd/>
          </a:ln>
          <a:effectLst/>
        </p:spPr>
      </p:pic>
      <p:sp>
        <p:nvSpPr>
          <p:cNvPr id="7" name="TextBox 6"/>
          <p:cNvSpPr txBox="1"/>
          <p:nvPr/>
        </p:nvSpPr>
        <p:spPr>
          <a:xfrm>
            <a:off x="5867400" y="762000"/>
            <a:ext cx="2971800" cy="4801314"/>
          </a:xfrm>
          <a:prstGeom prst="rect">
            <a:avLst/>
          </a:prstGeom>
          <a:noFill/>
        </p:spPr>
        <p:txBody>
          <a:bodyPr wrap="square" rtlCol="0">
            <a:spAutoFit/>
          </a:bodyPr>
          <a:lstStyle/>
          <a:p>
            <a:pPr>
              <a:buFontTx/>
              <a:buChar char="-"/>
            </a:pPr>
            <a:r>
              <a:rPr lang="en-US" smtClean="0"/>
              <a:t> Để tiếp tục nhận lãnh những bát cơm ngon, chúng ta cần biết trân quý những đóng góp của người khác.</a:t>
            </a:r>
          </a:p>
          <a:p>
            <a:endParaRPr lang="en-US" smtClean="0"/>
          </a:p>
          <a:p>
            <a:pPr>
              <a:buFontTx/>
              <a:buChar char="-"/>
            </a:pPr>
            <a:r>
              <a:rPr lang="en-US" smtClean="0"/>
              <a:t> Không biết trân quý công sức của người khác cũng giống như chúng ta nói rằng: “chúng tôi không cần những bát cơm đó nữa.”</a:t>
            </a:r>
          </a:p>
          <a:p>
            <a:endParaRPr lang="en-US" smtClean="0"/>
          </a:p>
          <a:p>
            <a:pPr>
              <a:buFontTx/>
              <a:buChar char="-"/>
            </a:pPr>
            <a:r>
              <a:rPr lang="en-US" smtClean="0"/>
              <a:t> Tại sao người ta lại mang đến những bát cơm ngon đến với chúng ta khi chính ta không cần nữa?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81000"/>
            <a:ext cx="7696200" cy="990600"/>
          </a:xfrm>
        </p:spPr>
        <p:txBody>
          <a:bodyPr>
            <a:normAutofit/>
          </a:bodyPr>
          <a:lstStyle/>
          <a:p>
            <a:pPr algn="ctr">
              <a:buNone/>
            </a:pPr>
            <a:r>
              <a:rPr lang="vi-VN" b="1" i="1" smtClean="0"/>
              <a:t>Ai ơi bưng bát cơm </a:t>
            </a:r>
            <a:r>
              <a:rPr lang="vi-VN" b="1" i="1" smtClean="0"/>
              <a:t>đầy </a:t>
            </a:r>
            <a:endParaRPr lang="en-US" b="1" i="1" smtClean="0"/>
          </a:p>
          <a:p>
            <a:pPr algn="ctr">
              <a:buNone/>
            </a:pPr>
            <a:r>
              <a:rPr lang="vi-VN" b="1" i="1" smtClean="0"/>
              <a:t>Dẻo </a:t>
            </a:r>
            <a:r>
              <a:rPr lang="vi-VN" b="1" i="1" smtClean="0"/>
              <a:t>thơm một hạt, đắng cay muôn phần </a:t>
            </a:r>
            <a:endParaRPr lang="en-US" b="1" i="1"/>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a:t>
            </a:fld>
            <a:endParaRPr kumimoji="0" lang="en-US"/>
          </a:p>
        </p:txBody>
      </p:sp>
      <p:sp>
        <p:nvSpPr>
          <p:cNvPr id="5" name="Footer Placeholder 4"/>
          <p:cNvSpPr>
            <a:spLocks noGrp="1"/>
          </p:cNvSpPr>
          <p:nvPr>
            <p:ph type="ftr" sz="quarter" idx="16"/>
          </p:nvPr>
        </p:nvSpPr>
        <p:spPr>
          <a:xfrm rot="5400000">
            <a:off x="6772460" y="3301180"/>
            <a:ext cx="4377320" cy="365760"/>
          </a:xfrm>
        </p:spPr>
        <p:txBody>
          <a:bodyPr/>
          <a:lstStyle/>
          <a:p>
            <a:r>
              <a:rPr kumimoji="0" lang="vi-VN" smtClean="0"/>
              <a:t>© 2014 Trường Việt Ngữ &amp; Văn Hóa PBC, All Right Reserved</a:t>
            </a:r>
            <a:endParaRPr kumimoji="0" lang="en-US"/>
          </a:p>
        </p:txBody>
      </p:sp>
      <p:sp>
        <p:nvSpPr>
          <p:cNvPr id="6" name="TextBox 5"/>
          <p:cNvSpPr txBox="1"/>
          <p:nvPr/>
        </p:nvSpPr>
        <p:spPr>
          <a:xfrm>
            <a:off x="609600" y="1447800"/>
            <a:ext cx="7543800" cy="4801314"/>
          </a:xfrm>
          <a:prstGeom prst="rect">
            <a:avLst/>
          </a:prstGeom>
          <a:noFill/>
        </p:spPr>
        <p:txBody>
          <a:bodyPr wrap="square" rtlCol="0">
            <a:spAutoFit/>
          </a:bodyPr>
          <a:lstStyle/>
          <a:p>
            <a:pPr>
              <a:buFont typeface="Arial" pitchFamily="34" charset="0"/>
              <a:buChar char="•"/>
            </a:pPr>
            <a:r>
              <a:rPr lang="en-US" smtClean="0"/>
              <a:t> Một bát cơm đầy, dẻo và thơm là công sức khó nhọc của biết bao người. Người nông dân gieo hạt.  Người cấy trồng và người gặt hái thu hoạch vào cuối mùa.</a:t>
            </a:r>
          </a:p>
          <a:p>
            <a:pPr>
              <a:buFont typeface="Arial" pitchFamily="34" charset="0"/>
              <a:buChar char="•"/>
            </a:pPr>
            <a:r>
              <a:rPr lang="en-US" smtClean="0"/>
              <a:t> Hạt vừa thu hoạch cũng phải được bảo quản đúng mức, chuyên chở đến nơi được chế biến tại các nông trại.  Sau đó các bao gạo trắng và sạch sẽ được phân phối và bán ở các chợ hay siêu thị.  Đôi khi những bao gạo nhập cảng phải được chuyên chở bằng tàu thủy xuyên qua cả một hay hai đại dương.</a:t>
            </a:r>
          </a:p>
          <a:p>
            <a:pPr>
              <a:buFont typeface="Arial" pitchFamily="34" charset="0"/>
              <a:buChar char="•"/>
            </a:pPr>
            <a:r>
              <a:rPr lang="en-US" smtClean="0"/>
              <a:t> Khi hạt gạo về đến nhà cũng phải được mẹ hay chị chúng ta nấu lên đúng cách mới cho ta được một bát cơm ngon miệng.</a:t>
            </a:r>
          </a:p>
          <a:p>
            <a:pPr>
              <a:buFont typeface="Arial" pitchFamily="34" charset="0"/>
              <a:buChar char="•"/>
            </a:pPr>
            <a:r>
              <a:rPr lang="en-US" smtClean="0"/>
              <a:t> </a:t>
            </a:r>
            <a:r>
              <a:rPr lang="en-US" smtClean="0"/>
              <a:t>Chúng ta phải biết nâng niu và quý trọng công sức của những người nuôi sống chúng ta.</a:t>
            </a:r>
          </a:p>
          <a:p>
            <a:pPr>
              <a:buFont typeface="Arial" pitchFamily="34" charset="0"/>
              <a:buChar char="•"/>
            </a:pPr>
            <a:r>
              <a:rPr lang="en-US" smtClean="0"/>
              <a:t> </a:t>
            </a:r>
            <a:r>
              <a:rPr lang="en-US" smtClean="0"/>
              <a:t>Một bát cơm ngon cũng nhờ vào ơn Trời cho gió thuận mưa hòa, cho hạt lúa có thể biến thành cơm, cho sức người đủ khỏe mạnh và khôn ngoan để làm công việc biến hóa đó cho chúng ta.</a:t>
            </a:r>
          </a:p>
          <a:p>
            <a:pPr>
              <a:buFont typeface="Arial" pitchFamily="34" charset="0"/>
              <a:buChar char="•"/>
            </a:pPr>
            <a:r>
              <a:rPr lang="en-US" smtClean="0"/>
              <a:t> </a:t>
            </a:r>
            <a:r>
              <a:rPr lang="en-US" smtClean="0"/>
              <a:t>Một đời người được nhận lãnh không phải một nhưng hàng trăm, hàng ngàn, hàng chục ngàn bát cơm cho đến hết cõi đời.</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81000"/>
            <a:ext cx="7696200" cy="990600"/>
          </a:xfrm>
        </p:spPr>
        <p:txBody>
          <a:bodyPr>
            <a:normAutofit/>
          </a:bodyPr>
          <a:lstStyle/>
          <a:p>
            <a:pPr algn="ctr">
              <a:buNone/>
            </a:pPr>
            <a:r>
              <a:rPr lang="vi-VN" b="1" i="1" smtClean="0"/>
              <a:t>Ai ơi bưng bát cơm </a:t>
            </a:r>
            <a:r>
              <a:rPr lang="vi-VN" b="1" i="1" smtClean="0"/>
              <a:t>đầy </a:t>
            </a:r>
            <a:endParaRPr lang="en-US" b="1" i="1" smtClean="0"/>
          </a:p>
          <a:p>
            <a:pPr algn="ctr">
              <a:buNone/>
            </a:pPr>
            <a:r>
              <a:rPr lang="vi-VN" b="1" i="1" smtClean="0"/>
              <a:t>Dẻo </a:t>
            </a:r>
            <a:r>
              <a:rPr lang="vi-VN" b="1" i="1" smtClean="0"/>
              <a:t>thơm một hạt, đắng cay muôn phần </a:t>
            </a:r>
            <a:endParaRPr lang="en-US" b="1" i="1"/>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8</a:t>
            </a:fld>
            <a:endParaRPr kumimoji="0" lang="en-US"/>
          </a:p>
        </p:txBody>
      </p:sp>
      <p:sp>
        <p:nvSpPr>
          <p:cNvPr id="5" name="Footer Placeholder 4"/>
          <p:cNvSpPr>
            <a:spLocks noGrp="1"/>
          </p:cNvSpPr>
          <p:nvPr>
            <p:ph type="ftr" sz="quarter" idx="16"/>
          </p:nvPr>
        </p:nvSpPr>
        <p:spPr>
          <a:xfrm rot="5400000">
            <a:off x="6772460" y="3301180"/>
            <a:ext cx="4377320" cy="365760"/>
          </a:xfrm>
        </p:spPr>
        <p:txBody>
          <a:bodyPr/>
          <a:lstStyle/>
          <a:p>
            <a:r>
              <a:rPr kumimoji="0" lang="vi-VN" smtClean="0"/>
              <a:t>© 2014 Trường Việt Ngữ &amp; Văn Hóa PBC, All Right Reserved</a:t>
            </a:r>
            <a:endParaRPr kumimoji="0" lang="en-US"/>
          </a:p>
        </p:txBody>
      </p:sp>
      <p:pic>
        <p:nvPicPr>
          <p:cNvPr id="7" name="Picture 6" descr="AppreciateThoseContributeToOurHappiness.png"/>
          <p:cNvPicPr>
            <a:picLocks noChangeAspect="1"/>
          </p:cNvPicPr>
          <p:nvPr/>
        </p:nvPicPr>
        <p:blipFill>
          <a:blip r:embed="rId2" cstate="print"/>
          <a:stretch>
            <a:fillRect/>
          </a:stretch>
        </p:blipFill>
        <p:spPr>
          <a:xfrm>
            <a:off x="457200" y="1295400"/>
            <a:ext cx="8153400" cy="1905000"/>
          </a:xfrm>
          <a:prstGeom prst="rect">
            <a:avLst/>
          </a:prstGeom>
        </p:spPr>
      </p:pic>
      <p:sp>
        <p:nvSpPr>
          <p:cNvPr id="8" name="TextBox 7"/>
          <p:cNvSpPr txBox="1"/>
          <p:nvPr/>
        </p:nvSpPr>
        <p:spPr>
          <a:xfrm>
            <a:off x="685800" y="4724400"/>
            <a:ext cx="7239000" cy="1569660"/>
          </a:xfrm>
          <a:prstGeom prst="rect">
            <a:avLst/>
          </a:prstGeom>
          <a:noFill/>
        </p:spPr>
        <p:txBody>
          <a:bodyPr wrap="square" rtlCol="0">
            <a:spAutoFit/>
          </a:bodyPr>
          <a:lstStyle/>
          <a:p>
            <a:r>
              <a:rPr lang="en-US" sz="2400" smtClean="0"/>
              <a:t>Từ một bát cơm đầy, cho đến một phút giây hạnh phúc, một điểm tốt tại trường học hay một thành đạt trong cuộc đời đều là những đóng góp của biết bao nhiêu người quanh ta hay trước ta.</a:t>
            </a:r>
            <a:endParaRPr lang="en-US" sz="2400"/>
          </a:p>
        </p:txBody>
      </p:sp>
      <p:pic>
        <p:nvPicPr>
          <p:cNvPr id="9" name="Picture 8" descr="TranQuyAnalogy.png"/>
          <p:cNvPicPr>
            <a:picLocks noChangeAspect="1"/>
          </p:cNvPicPr>
          <p:nvPr/>
        </p:nvPicPr>
        <p:blipFill>
          <a:blip r:embed="rId3" cstate="print"/>
          <a:stretch>
            <a:fillRect/>
          </a:stretch>
        </p:blipFill>
        <p:spPr>
          <a:xfrm>
            <a:off x="381000" y="3124200"/>
            <a:ext cx="7976491" cy="1524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81000"/>
            <a:ext cx="7696200" cy="990600"/>
          </a:xfrm>
        </p:spPr>
        <p:txBody>
          <a:bodyPr>
            <a:normAutofit/>
          </a:bodyPr>
          <a:lstStyle/>
          <a:p>
            <a:pPr algn="ctr">
              <a:buNone/>
            </a:pPr>
            <a:r>
              <a:rPr lang="en-US" b="1" smtClean="0"/>
              <a:t>Tập Làm Văn: (Phần 1)</a:t>
            </a:r>
            <a:endParaRPr lang="en-US" b="1"/>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9</a:t>
            </a:fld>
            <a:endParaRPr kumimoji="0" lang="en-US"/>
          </a:p>
        </p:txBody>
      </p:sp>
      <p:sp>
        <p:nvSpPr>
          <p:cNvPr id="5" name="Footer Placeholder 4"/>
          <p:cNvSpPr>
            <a:spLocks noGrp="1"/>
          </p:cNvSpPr>
          <p:nvPr>
            <p:ph type="ftr" sz="quarter" idx="16"/>
          </p:nvPr>
        </p:nvSpPr>
        <p:spPr>
          <a:xfrm rot="5400000">
            <a:off x="6772460" y="3301180"/>
            <a:ext cx="4377320" cy="365760"/>
          </a:xfrm>
        </p:spPr>
        <p:txBody>
          <a:bodyPr/>
          <a:lstStyle/>
          <a:p>
            <a:r>
              <a:rPr kumimoji="0" lang="vi-VN" smtClean="0"/>
              <a:t>© 2014 Trường Việt Ngữ &amp; Văn Hóa PBC, All Right Reserved</a:t>
            </a:r>
            <a:endParaRPr kumimoji="0" lang="en-US"/>
          </a:p>
        </p:txBody>
      </p:sp>
      <p:sp>
        <p:nvSpPr>
          <p:cNvPr id="8" name="TextBox 7"/>
          <p:cNvSpPr txBox="1"/>
          <p:nvPr/>
        </p:nvSpPr>
        <p:spPr>
          <a:xfrm>
            <a:off x="533400" y="1225689"/>
            <a:ext cx="7924800" cy="5632311"/>
          </a:xfrm>
          <a:prstGeom prst="rect">
            <a:avLst/>
          </a:prstGeom>
          <a:noFill/>
        </p:spPr>
        <p:txBody>
          <a:bodyPr wrap="square" rtlCol="0">
            <a:spAutoFit/>
          </a:bodyPr>
          <a:lstStyle/>
          <a:p>
            <a:r>
              <a:rPr lang="en-US" sz="2400" smtClean="0"/>
              <a:t>Hãy viết một vài đoạn văn để trả lời các câu hỏi sau:</a:t>
            </a:r>
          </a:p>
          <a:p>
            <a:pPr marL="457200" indent="-457200">
              <a:buFont typeface="+mj-lt"/>
              <a:buAutoNum type="arabicPeriod"/>
            </a:pPr>
            <a:r>
              <a:rPr lang="en-US" sz="2400" smtClean="0"/>
              <a:t>Hãy so sánh và tương phản giữa ca dao và văn chương bác học.</a:t>
            </a:r>
          </a:p>
          <a:p>
            <a:pPr marL="457200" indent="-457200">
              <a:buFont typeface="+mj-lt"/>
              <a:buAutoNum type="arabicPeriod"/>
            </a:pPr>
            <a:r>
              <a:rPr lang="en-US" sz="2400" smtClean="0"/>
              <a:t>Theo sự hiểu biết của riêng em, câu ca dao trên có nghĩa gì?</a:t>
            </a:r>
          </a:p>
          <a:p>
            <a:pPr marL="457200" indent="-457200">
              <a:buFont typeface="+mj-lt"/>
              <a:buAutoNum type="arabicPeriod"/>
            </a:pPr>
            <a:r>
              <a:rPr lang="en-US" sz="2400" smtClean="0"/>
              <a:t>Từ câu ca dao đó, hãy mở rộng câu truyện ra xa hơn bát cơm đầy và áp dụng cho những tình huống được nêu trong họa đồ cầu nối: </a:t>
            </a:r>
          </a:p>
          <a:p>
            <a:pPr marL="914400" lvl="1" indent="-457200">
              <a:buFont typeface="Arial" pitchFamily="34" charset="0"/>
              <a:buChar char="•"/>
            </a:pPr>
            <a:r>
              <a:rPr lang="en-US" sz="2400" smtClean="0"/>
              <a:t>Trong trường học</a:t>
            </a:r>
          </a:p>
          <a:p>
            <a:pPr marL="914400" lvl="1" indent="-457200">
              <a:buFont typeface="Arial" pitchFamily="34" charset="0"/>
              <a:buChar char="•"/>
            </a:pPr>
            <a:r>
              <a:rPr lang="en-US" sz="2400" smtClean="0"/>
              <a:t>Trong gia đình</a:t>
            </a:r>
          </a:p>
          <a:p>
            <a:pPr marL="914400" lvl="1" indent="-457200">
              <a:buFont typeface="Arial" pitchFamily="34" charset="0"/>
              <a:buChar char="•"/>
            </a:pPr>
            <a:r>
              <a:rPr lang="en-US" sz="2400" smtClean="0"/>
              <a:t>Trong xã hội</a:t>
            </a:r>
          </a:p>
          <a:p>
            <a:pPr marL="914400" lvl="1" indent="-457200"/>
            <a:endParaRPr lang="en-US" sz="2400" smtClean="0"/>
          </a:p>
          <a:p>
            <a:pPr marL="457200" indent="-457200">
              <a:buFont typeface="+mj-lt"/>
              <a:buAutoNum type="arabicPeriod"/>
            </a:pPr>
            <a:endParaRPr lang="en-US" sz="2400" smtClean="0"/>
          </a:p>
          <a:p>
            <a:pPr marL="457200" indent="-457200">
              <a:buFont typeface="+mj-lt"/>
              <a:buAutoNum type="arabicPeriod"/>
            </a:pPr>
            <a:endParaRPr lang="en-US" sz="2400" smtClean="0"/>
          </a:p>
          <a:p>
            <a:endParaRPr lang="en-US" sz="24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25121</TotalTime>
  <Words>1369</Words>
  <Application>Microsoft Office PowerPoint</Application>
  <PresentationFormat>On-screen Show (4:3)</PresentationFormat>
  <Paragraphs>111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Bài Học 21:  Ca Dao Việt Nam</vt:lpstr>
      <vt:lpstr>Cầu Nguyện Đầu Giờ</vt:lpstr>
      <vt:lpstr>Slide 3</vt:lpstr>
      <vt:lpstr>Slide 4</vt:lpstr>
      <vt:lpstr>Slide 5</vt:lpstr>
      <vt:lpstr>Slide 6</vt:lpstr>
      <vt:lpstr>Slide 7</vt:lpstr>
      <vt:lpstr>Slide 8</vt:lpstr>
      <vt:lpstr>Slide 9</vt:lpstr>
      <vt:lpstr>Slide 10</vt:lpstr>
      <vt:lpstr>Slide 11</vt:lpstr>
      <vt:lpstr>Slide 12</vt:lpstr>
      <vt:lpstr>Slide 13</vt:lpstr>
      <vt:lpstr>References:</vt:lpstr>
    </vt:vector>
  </TitlesOfParts>
  <Company>Northrop Grumman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Học 19:  Chuyện Cây Táo</dc:title>
  <dc:creator>trankh</dc:creator>
  <cp:lastModifiedBy>trankh</cp:lastModifiedBy>
  <cp:revision>49</cp:revision>
  <dcterms:created xsi:type="dcterms:W3CDTF">2014-04-13T21:26:09Z</dcterms:created>
  <dcterms:modified xsi:type="dcterms:W3CDTF">2014-05-25T04:13:17Z</dcterms:modified>
</cp:coreProperties>
</file>