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302" r:id="rId4"/>
    <p:sldId id="303" r:id="rId5"/>
    <p:sldId id="304" r:id="rId6"/>
    <p:sldId id="306" r:id="rId7"/>
    <p:sldId id="286" r:id="rId8"/>
    <p:sldId id="287" r:id="rId9"/>
    <p:sldId id="288" r:id="rId10"/>
    <p:sldId id="295" r:id="rId11"/>
    <p:sldId id="294" r:id="rId12"/>
    <p:sldId id="296" r:id="rId13"/>
    <p:sldId id="289" r:id="rId14"/>
    <p:sldId id="297" r:id="rId15"/>
    <p:sldId id="293" r:id="rId16"/>
    <p:sldId id="298" r:id="rId17"/>
    <p:sldId id="305" r:id="rId18"/>
    <p:sldId id="290" r:id="rId19"/>
    <p:sldId id="307" r:id="rId20"/>
    <p:sldId id="291" r:id="rId21"/>
    <p:sldId id="310" r:id="rId22"/>
    <p:sldId id="309" r:id="rId23"/>
    <p:sldId id="292" r:id="rId24"/>
    <p:sldId id="311" r:id="rId25"/>
    <p:sldId id="282"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9" autoAdjust="0"/>
    <p:restoredTop sz="94335" autoAdjust="0"/>
  </p:normalViewPr>
  <p:slideViewPr>
    <p:cSldViewPr>
      <p:cViewPr varScale="1">
        <p:scale>
          <a:sx n="82" d="100"/>
          <a:sy n="82" d="100"/>
        </p:scale>
        <p:origin x="-104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568" y="-91"/>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92BCB-1B02-4844-B982-FD673EF785C1}" type="datetimeFigureOut">
              <a:rPr lang="en-US" smtClean="0"/>
              <a:pPr/>
              <a:t>5/10/2014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A9CFB-2827-4BF9-99FC-85D688A939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A9CFB-2827-4BF9-99FC-85D688A9395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F878C30-8086-4BAE-9E0C-0142BBB99B6A}" type="datetime1">
              <a:rPr lang="en-US" smtClean="0"/>
              <a:pPr/>
              <a:t>5/10/2014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kumimoji="0" lang="vi-VN" smtClean="0"/>
              <a:t>© 2014 Trường Việt Ngữ &amp; Văn Hóa PBC, All Right Reserved</a:t>
            </a:r>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FA920B-ECF5-4FA9-9231-FAA03D1B6858}" type="datetime1">
              <a:rPr lang="en-US" smtClean="0"/>
              <a:pPr/>
              <a:t>5/10/2014</a:t>
            </a:fld>
            <a:endParaRPr lang="en-US"/>
          </a:p>
        </p:txBody>
      </p:sp>
      <p:sp>
        <p:nvSpPr>
          <p:cNvPr id="5" name="Footer Placeholder 4"/>
          <p:cNvSpPr>
            <a:spLocks noGrp="1"/>
          </p:cNvSpPr>
          <p:nvPr>
            <p:ph type="ftr" sz="quarter" idx="11"/>
          </p:nvPr>
        </p:nvSpPr>
        <p:spPr/>
        <p:txBody>
          <a:bodyPr/>
          <a:lstStyle/>
          <a:p>
            <a:r>
              <a:rPr kumimoji="0" lang="vi-VN" smtClean="0"/>
              <a:t>© 2014 Trường Việt Ngữ &amp; Văn Hóa PBC, All Right Reserved</a:t>
            </a:r>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C9D18-B66B-44F6-850B-2D36114DC549}" type="datetime1">
              <a:rPr lang="en-US" smtClean="0"/>
              <a:pPr/>
              <a:t>5/10/2014</a:t>
            </a:fld>
            <a:endParaRPr lang="en-US"/>
          </a:p>
        </p:txBody>
      </p:sp>
      <p:sp>
        <p:nvSpPr>
          <p:cNvPr id="5" name="Footer Placeholder 4"/>
          <p:cNvSpPr>
            <a:spLocks noGrp="1"/>
          </p:cNvSpPr>
          <p:nvPr>
            <p:ph type="ftr" sz="quarter" idx="11"/>
          </p:nvPr>
        </p:nvSpPr>
        <p:spPr/>
        <p:txBody>
          <a:bodyPr/>
          <a:lstStyle/>
          <a:p>
            <a:r>
              <a:rPr kumimoji="0" lang="vi-VN" smtClean="0"/>
              <a:t>© 2014 Trường Việt Ngữ &amp; Văn Hóa PBC, All Right Reserved</a:t>
            </a:r>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1A213BC6-D25E-4E7F-8AC6-82EC27E43D55}" type="datetime1">
              <a:rPr lang="en-US" smtClean="0"/>
              <a:pPr algn="r" eaLnBrk="1" latinLnBrk="0" hangingPunct="1"/>
              <a:t>5/10/2014</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r>
              <a:rPr kumimoji="0" lang="vi-VN" smtClean="0"/>
              <a:t>© 2014 Trường Việt Ngữ &amp; Văn Hóa PBC, All Right Reserved</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117A903-0C11-4D5A-9999-1D785AC8431C}" type="datetime1">
              <a:rPr lang="en-US" smtClean="0"/>
              <a:pPr/>
              <a:t>5/10/2014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kumimoji="0" lang="vi-VN" smtClean="0"/>
              <a:t>© 2014 Trường Việt Ngữ &amp; Văn Hóa PBC, All Right Reserved</a:t>
            </a:r>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E98E1E4-3EF5-48A9-B313-9CF126323307}" type="datetime1">
              <a:rPr lang="en-US" smtClean="0"/>
              <a:pPr/>
              <a:t>5/10/2014</a:t>
            </a:fld>
            <a:endParaRPr lang="en-US"/>
          </a:p>
        </p:txBody>
      </p:sp>
      <p:sp>
        <p:nvSpPr>
          <p:cNvPr id="6" name="Footer Placeholder 5"/>
          <p:cNvSpPr>
            <a:spLocks noGrp="1"/>
          </p:cNvSpPr>
          <p:nvPr>
            <p:ph type="ftr" sz="quarter" idx="11"/>
          </p:nvPr>
        </p:nvSpPr>
        <p:spPr/>
        <p:txBody>
          <a:bodyPr/>
          <a:lstStyle/>
          <a:p>
            <a:r>
              <a:rPr kumimoji="0" lang="vi-VN" smtClean="0"/>
              <a:t>© 2014 Trường Việt Ngữ &amp; Văn Hóa PBC, All Right Reserved</a:t>
            </a:r>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F07F685-BECC-4B5A-952F-FF9F86690646}" type="datetime1">
              <a:rPr lang="en-US" smtClean="0"/>
              <a:pPr/>
              <a:t>5/10/2014</a:t>
            </a:fld>
            <a:endParaRPr lang="en-US"/>
          </a:p>
        </p:txBody>
      </p:sp>
      <p:sp>
        <p:nvSpPr>
          <p:cNvPr id="8" name="Footer Placeholder 7"/>
          <p:cNvSpPr>
            <a:spLocks noGrp="1"/>
          </p:cNvSpPr>
          <p:nvPr>
            <p:ph type="ftr" sz="quarter" idx="11"/>
          </p:nvPr>
        </p:nvSpPr>
        <p:spPr/>
        <p:txBody>
          <a:bodyPr/>
          <a:lstStyle/>
          <a:p>
            <a:r>
              <a:rPr kumimoji="0" lang="vi-VN" smtClean="0"/>
              <a:t>© 2014 Trường Việt Ngữ &amp; Văn Hóa PBC, All Right Reserved</a:t>
            </a:r>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9DBC4D95-CC80-478F-851C-E55D9C25C8D3}" type="datetime1">
              <a:rPr lang="en-US" smtClean="0"/>
              <a:pPr algn="r" eaLnBrk="1" latinLnBrk="0" hangingPunct="1"/>
              <a:t>5/10/2014</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r>
              <a:rPr kumimoji="0" lang="vi-VN" smtClean="0"/>
              <a:t>© 2014 Trường Việt Ngữ &amp; Văn Hóa PBC, All Right Reserved</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27398-DF8D-4A40-A490-D9EDF482BB39}" type="datetime1">
              <a:rPr lang="en-US" smtClean="0"/>
              <a:pPr/>
              <a:t>5/10/2014</a:t>
            </a:fld>
            <a:endParaRPr lang="en-US"/>
          </a:p>
        </p:txBody>
      </p:sp>
      <p:sp>
        <p:nvSpPr>
          <p:cNvPr id="3" name="Footer Placeholder 2"/>
          <p:cNvSpPr>
            <a:spLocks noGrp="1"/>
          </p:cNvSpPr>
          <p:nvPr>
            <p:ph type="ftr" sz="quarter" idx="11"/>
          </p:nvPr>
        </p:nvSpPr>
        <p:spPr/>
        <p:txBody>
          <a:bodyPr/>
          <a:lstStyle/>
          <a:p>
            <a:r>
              <a:rPr kumimoji="0" lang="vi-VN" smtClean="0"/>
              <a:t>© 2014 Trường Việt Ngữ &amp; Văn Hóa PBC, All Right Reserved</a:t>
            </a:r>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1E777F60-2732-4C43-B206-66851D9821F8}" type="datetime1">
              <a:rPr lang="en-US" smtClean="0"/>
              <a:pPr algn="r" eaLnBrk="1" latinLnBrk="0" hangingPunct="1"/>
              <a:t>5/10/2014</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r>
              <a:rPr kumimoji="0" lang="vi-VN" smtClean="0"/>
              <a:t>© 2014 Trường Việt Ngữ &amp; Văn Hóa PBC, All Right Reserved</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D206D589-0845-4C00-A78C-A633C86060C3}" type="datetime1">
              <a:rPr lang="en-US" smtClean="0"/>
              <a:pPr algn="r" eaLnBrk="1" latinLnBrk="0" hangingPunct="1"/>
              <a:t>5/10/2014</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r>
              <a:rPr kumimoji="0" lang="vi-VN" smtClean="0"/>
              <a:t>© 2014 Trường Việt Ngữ &amp; Văn Hóa PBC, All Right Reserved</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FDBA274A-3A5B-41CA-99A8-C52810DF24B8}" type="datetime1">
              <a:rPr lang="en-US" smtClean="0"/>
              <a:pPr algn="r" eaLnBrk="1" latinLnBrk="0" hangingPunct="1"/>
              <a:t>5/10/2014</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r>
              <a:rPr kumimoji="0" lang="vi-VN" smtClean="0">
                <a:solidFill>
                  <a:schemeClr val="tx2"/>
                </a:solidFill>
              </a:rPr>
              <a:t>© 2014 Trường Việt Ngữ &amp; Văn Hóa PBC, All Right Reserved</a:t>
            </a:r>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theblitzway.com/dear-god/" TargetMode="External"/><Relationship Id="rId3" Type="http://schemas.openxmlformats.org/officeDocument/2006/relationships/hyperlink" Target="http://www.thanhlinh.net/node/67474" TargetMode="External"/><Relationship Id="rId7" Type="http://schemas.openxmlformats.org/officeDocument/2006/relationships/hyperlink" Target="http://4.bp.blogspot.com/-hrYN1va2AJ4/UIQXsbfZG9I/AAAAAAAAPVY/AHLNTfykjIc/s1600/Carrying-a-Heavy-Load.png" TargetMode="External"/><Relationship Id="rId2" Type="http://schemas.openxmlformats.org/officeDocument/2006/relationships/hyperlink" Target="http://www.webdocsach.com/doc-sach/ebook-100-cau-danh-ngon-hay-ve-hanh-phuc-va-thanh-cong-p2/" TargetMode="External"/><Relationship Id="rId1" Type="http://schemas.openxmlformats.org/officeDocument/2006/relationships/slideLayout" Target="../slideLayouts/slideLayout2.xml"/><Relationship Id="rId6" Type="http://schemas.openxmlformats.org/officeDocument/2006/relationships/hyperlink" Target="http://3.bp.blogspot.com/-4wWfkNwufT4/UgoTUT_AMCI/AAAAAAAAFrc/iniBLCKUre8/s640/JesusCarryourBurdens.JPG" TargetMode="External"/><Relationship Id="rId5" Type="http://schemas.openxmlformats.org/officeDocument/2006/relationships/hyperlink" Target="http://www.testimoniesofheavenandhell.com/Pictures-Of-Jesus/wp-content/uploads/2013/04/Jesus-Picture-Stopping-The-Waves-Of-The-Sea-In-Boat-In-Storm.jpg" TargetMode="External"/><Relationship Id="rId4" Type="http://schemas.openxmlformats.org/officeDocument/2006/relationships/hyperlink" Target="http://www.thanhlinh.net/node/67616" TargetMode="External"/><Relationship Id="rId9" Type="http://schemas.openxmlformats.org/officeDocument/2006/relationships/hyperlink" Target="http://www.eco-business.com/media/uploads/ebmedia/fileuploads/dsc_0599-v2-648x431_news_featured.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exicoinstitute.files.wordpress.com/2013/07/prison.jpg" TargetMode="External"/><Relationship Id="rId2" Type="http://schemas.openxmlformats.org/officeDocument/2006/relationships/hyperlink" Target="http://thecelestialconvergence.blogspot.com/2011_09_18_archiv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667000"/>
            <a:ext cx="6172200" cy="1894362"/>
          </a:xfrm>
        </p:spPr>
        <p:txBody>
          <a:bodyPr/>
          <a:lstStyle/>
          <a:p>
            <a:pPr algn="ctr"/>
            <a:r>
              <a:rPr lang="en-US" dirty="0" err="1" smtClean="0"/>
              <a:t>Bài</a:t>
            </a:r>
            <a:r>
              <a:rPr lang="en-US" dirty="0" smtClean="0"/>
              <a:t> </a:t>
            </a:r>
            <a:r>
              <a:rPr lang="en-US" err="1" smtClean="0"/>
              <a:t>Học</a:t>
            </a:r>
            <a:r>
              <a:rPr lang="en-US" smtClean="0"/>
              <a:t> 20:</a:t>
            </a:r>
            <a:r>
              <a:rPr lang="en-US" dirty="0" smtClean="0"/>
              <a:t/>
            </a:r>
            <a:br>
              <a:rPr lang="en-US" dirty="0" smtClean="0"/>
            </a:br>
            <a:r>
              <a:rPr lang="en-US" smtClean="0"/>
              <a:t> </a:t>
            </a:r>
            <a:r>
              <a:rPr lang="en-US" sz="4000" smtClean="0"/>
              <a:t>Những Khó Khăn và Nghịch Cảnh</a:t>
            </a:r>
            <a:endParaRPr lang="en-US" sz="4000" dirty="0"/>
          </a:p>
        </p:txBody>
      </p:sp>
      <p:sp>
        <p:nvSpPr>
          <p:cNvPr id="3" name="Subtitle 2"/>
          <p:cNvSpPr>
            <a:spLocks noGrp="1"/>
          </p:cNvSpPr>
          <p:nvPr>
            <p:ph type="subTitle" idx="1"/>
          </p:nvPr>
        </p:nvSpPr>
        <p:spPr/>
        <p:txBody>
          <a:bodyPr/>
          <a:lstStyle/>
          <a:p>
            <a:pPr algn="ctr"/>
            <a:r>
              <a:rPr lang="en-US" dirty="0" err="1" smtClean="0"/>
              <a:t>Lớp</a:t>
            </a:r>
            <a:r>
              <a:rPr lang="en-US" dirty="0" smtClean="0"/>
              <a:t> </a:t>
            </a:r>
            <a:r>
              <a:rPr lang="en-US" dirty="0" err="1" smtClean="0"/>
              <a:t>Bảy</a:t>
            </a:r>
            <a:r>
              <a:rPr lang="en-US" dirty="0" smtClean="0"/>
              <a:t> – </a:t>
            </a:r>
            <a:r>
              <a:rPr lang="en-US" dirty="0" err="1" smtClean="0"/>
              <a:t>Niên</a:t>
            </a:r>
            <a:r>
              <a:rPr lang="en-US" dirty="0" smtClean="0"/>
              <a:t> </a:t>
            </a:r>
            <a:r>
              <a:rPr lang="en-US" dirty="0" err="1" smtClean="0"/>
              <a:t>Khóa</a:t>
            </a:r>
            <a:r>
              <a:rPr lang="en-US" dirty="0" smtClean="0"/>
              <a:t> 2013-2014</a:t>
            </a:r>
          </a:p>
          <a:p>
            <a:pPr algn="ctr"/>
            <a:r>
              <a:rPr lang="en-US" dirty="0" err="1" smtClean="0"/>
              <a:t>Trường</a:t>
            </a:r>
            <a:r>
              <a:rPr lang="en-US" dirty="0" smtClean="0"/>
              <a:t> </a:t>
            </a:r>
            <a:r>
              <a:rPr lang="en-US" dirty="0" err="1" smtClean="0"/>
              <a:t>Việt</a:t>
            </a:r>
            <a:r>
              <a:rPr lang="en-US" dirty="0" smtClean="0"/>
              <a:t> </a:t>
            </a:r>
            <a:r>
              <a:rPr lang="en-US" dirty="0" err="1" smtClean="0"/>
              <a:t>Ngữ</a:t>
            </a:r>
            <a:r>
              <a:rPr lang="en-US" dirty="0" smtClean="0"/>
              <a:t> &amp; </a:t>
            </a:r>
            <a:r>
              <a:rPr lang="en-US" dirty="0" err="1" smtClean="0"/>
              <a:t>Văn</a:t>
            </a:r>
            <a:r>
              <a:rPr lang="en-US" dirty="0" smtClean="0"/>
              <a:t> </a:t>
            </a:r>
            <a:r>
              <a:rPr lang="en-US" dirty="0" err="1" smtClean="0"/>
              <a:t>Hóa</a:t>
            </a:r>
            <a:r>
              <a:rPr lang="en-US" dirty="0" smtClean="0"/>
              <a:t> </a:t>
            </a:r>
            <a:r>
              <a:rPr lang="en-US" dirty="0" err="1" smtClean="0"/>
              <a:t>Phan</a:t>
            </a:r>
            <a:r>
              <a:rPr lang="en-US" dirty="0" smtClean="0"/>
              <a:t> </a:t>
            </a:r>
            <a:r>
              <a:rPr lang="en-US" dirty="0" err="1" smtClean="0"/>
              <a:t>Bội</a:t>
            </a:r>
            <a:r>
              <a:rPr lang="en-US" dirty="0" smtClean="0"/>
              <a:t> </a:t>
            </a:r>
            <a:r>
              <a:rPr lang="en-US" dirty="0" err="1" smtClean="0"/>
              <a:t>Châu</a:t>
            </a:r>
            <a:endParaRPr lang="en-US" dirty="0"/>
          </a:p>
        </p:txBody>
      </p:sp>
      <p:pic>
        <p:nvPicPr>
          <p:cNvPr id="4" name="Picture 3" descr="SchoolLogo.png"/>
          <p:cNvPicPr>
            <a:picLocks noChangeAspect="1"/>
          </p:cNvPicPr>
          <p:nvPr/>
        </p:nvPicPr>
        <p:blipFill>
          <a:blip r:embed="rId3" cstate="print"/>
          <a:stretch>
            <a:fillRect/>
          </a:stretch>
        </p:blipFill>
        <p:spPr>
          <a:xfrm>
            <a:off x="6705600" y="457200"/>
            <a:ext cx="1883508" cy="1810362"/>
          </a:xfrm>
          <a:prstGeom prst="rect">
            <a:avLst/>
          </a:prstGeom>
        </p:spPr>
      </p:pic>
      <p:pic>
        <p:nvPicPr>
          <p:cNvPr id="5" name="Picture 4" descr="CongDoanAnaheimLogo.png"/>
          <p:cNvPicPr>
            <a:picLocks noChangeAspect="1"/>
          </p:cNvPicPr>
          <p:nvPr/>
        </p:nvPicPr>
        <p:blipFill>
          <a:blip r:embed="rId4" cstate="print"/>
          <a:stretch>
            <a:fillRect/>
          </a:stretch>
        </p:blipFill>
        <p:spPr>
          <a:xfrm>
            <a:off x="1905000" y="381000"/>
            <a:ext cx="2035231" cy="1974194"/>
          </a:xfrm>
          <a:prstGeom prst="rect">
            <a:avLst/>
          </a:prstGeom>
        </p:spPr>
      </p:pic>
      <p:sp>
        <p:nvSpPr>
          <p:cNvPr id="7" name="Slide Number Placeholder 6"/>
          <p:cNvSpPr>
            <a:spLocks noGrp="1"/>
          </p:cNvSpPr>
          <p:nvPr>
            <p:ph type="sldNum" sz="quarter" idx="12"/>
          </p:nvPr>
        </p:nvSpPr>
        <p:spPr/>
        <p:txBody>
          <a:bodyPr/>
          <a:lstStyle/>
          <a:p>
            <a:fld id="{2BBB5E19-F10A-4C2F-BF6F-11C513378A2E}" type="slidenum">
              <a:rPr kumimoji="0" lang="en-US" smtClean="0"/>
              <a:pPr/>
              <a:t>1</a:t>
            </a:fld>
            <a:endParaRPr kumimoji="0" lang="en-US" dirty="0"/>
          </a:p>
        </p:txBody>
      </p:sp>
      <p:sp>
        <p:nvSpPr>
          <p:cNvPr id="8" name="Footer Placeholder 7"/>
          <p:cNvSpPr>
            <a:spLocks noGrp="1"/>
          </p:cNvSpPr>
          <p:nvPr>
            <p:ph type="ftr" sz="quarter" idx="11"/>
          </p:nvPr>
        </p:nvSpPr>
        <p:spPr/>
        <p:txBody>
          <a:bodyPr/>
          <a:lstStyle/>
          <a:p>
            <a:r>
              <a:rPr kumimoji="0" lang="vi-VN" smtClean="0"/>
              <a:t>© 2014 Trường Việt Ngữ &amp; Văn Hóa PBC, All Right Reserved</a:t>
            </a:r>
            <a:endParaRPr kumimoji="0"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10</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8" name="Picture 7" descr="DuongDenChua.png"/>
          <p:cNvPicPr>
            <a:picLocks noChangeAspect="1"/>
          </p:cNvPicPr>
          <p:nvPr/>
        </p:nvPicPr>
        <p:blipFill>
          <a:blip r:embed="rId2" cstate="print"/>
          <a:stretch>
            <a:fillRect/>
          </a:stretch>
        </p:blipFill>
        <p:spPr>
          <a:xfrm>
            <a:off x="609600" y="533400"/>
            <a:ext cx="7777552" cy="46898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a:bodyPr>
          <a:lstStyle/>
          <a:p>
            <a:pPr>
              <a:buNone/>
            </a:pPr>
            <a:r>
              <a:rPr lang="vi-VN" sz="4000" smtClean="0"/>
              <a:t>2. Con đường đi theo Chúa nhiều sóng cả khơi xa. Nhưng hạnh phúc cho ai Chúa trên thuyền người đó. Hãy đón nhận cuộc sống trong tâm tình đức tin. Sống yêu đời yêu người với qủa tim chân thành.</a:t>
            </a:r>
          </a:p>
          <a:p>
            <a:pPr>
              <a:buNone/>
            </a:pPr>
            <a:r>
              <a:rPr lang="vi-VN" smtClean="0"/>
              <a:t/>
            </a:r>
            <a:br>
              <a:rPr lang="vi-VN" smtClean="0"/>
            </a:b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11</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12</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6" name="Picture 5" descr="Jesus-Picture-Stopping-The-Waves-Of-The-Sea-In-Boat-In-Storm.jpg"/>
          <p:cNvPicPr>
            <a:picLocks noChangeAspect="1"/>
          </p:cNvPicPr>
          <p:nvPr/>
        </p:nvPicPr>
        <p:blipFill>
          <a:blip r:embed="rId2" cstate="print"/>
          <a:stretch>
            <a:fillRect/>
          </a:stretch>
        </p:blipFill>
        <p:spPr>
          <a:xfrm>
            <a:off x="3733800" y="381000"/>
            <a:ext cx="4469130" cy="5393778"/>
          </a:xfrm>
          <a:prstGeom prst="rect">
            <a:avLst/>
          </a:prstGeom>
        </p:spPr>
      </p:pic>
      <p:pic>
        <p:nvPicPr>
          <p:cNvPr id="7" name="Picture 6" descr="ConThuyenVoiChua.png"/>
          <p:cNvPicPr>
            <a:picLocks noChangeAspect="1"/>
          </p:cNvPicPr>
          <p:nvPr/>
        </p:nvPicPr>
        <p:blipFill>
          <a:blip r:embed="rId3" cstate="print"/>
          <a:stretch>
            <a:fillRect/>
          </a:stretch>
        </p:blipFill>
        <p:spPr>
          <a:xfrm>
            <a:off x="228600" y="914400"/>
            <a:ext cx="4077054" cy="40694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pPr>
              <a:buNone/>
            </a:pPr>
            <a:r>
              <a:rPr lang="vi-VN" sz="4000" smtClean="0"/>
              <a:t>3. Con đường đi theo Chúa nhiều vất vả âu lo. Nhưng hạnh phúc cho ai để cho Ngài mang đỡ. Hãy đón nhận ơn phước trong tâm tình biết ơn. Sống ân cần nhân hậu góp xạ hương cho đời.</a:t>
            </a:r>
          </a:p>
          <a:p>
            <a:pPr>
              <a:buNone/>
            </a:pPr>
            <a:r>
              <a:rPr lang="vi-VN" sz="3200" smtClean="0"/>
              <a:t/>
            </a:r>
            <a:br>
              <a:rPr lang="vi-VN" sz="3200" smtClean="0"/>
            </a:br>
            <a:endParaRPr lang="vi-VN" sz="3200" smtClean="0"/>
          </a:p>
          <a:p>
            <a:pPr>
              <a:buNone/>
            </a:pP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13</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14</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6" name="Picture 5" descr="JesusCarryourBurdens.JPG"/>
          <p:cNvPicPr>
            <a:picLocks noChangeAspect="1"/>
          </p:cNvPicPr>
          <p:nvPr/>
        </p:nvPicPr>
        <p:blipFill>
          <a:blip r:embed="rId2" cstate="print"/>
          <a:stretch>
            <a:fillRect/>
          </a:stretch>
        </p:blipFill>
        <p:spPr>
          <a:xfrm>
            <a:off x="2362200" y="228600"/>
            <a:ext cx="4015740" cy="2438400"/>
          </a:xfrm>
          <a:prstGeom prst="rect">
            <a:avLst/>
          </a:prstGeom>
        </p:spPr>
      </p:pic>
      <p:pic>
        <p:nvPicPr>
          <p:cNvPr id="7" name="Picture 6" descr="Carrying-a-Heavy-Load.png"/>
          <p:cNvPicPr>
            <a:picLocks noChangeAspect="1"/>
          </p:cNvPicPr>
          <p:nvPr/>
        </p:nvPicPr>
        <p:blipFill>
          <a:blip r:embed="rId3" cstate="print"/>
          <a:stretch>
            <a:fillRect/>
          </a:stretch>
        </p:blipFill>
        <p:spPr>
          <a:xfrm>
            <a:off x="5334000" y="2971800"/>
            <a:ext cx="2743200" cy="3577702"/>
          </a:xfrm>
          <a:prstGeom prst="rect">
            <a:avLst/>
          </a:prstGeom>
        </p:spPr>
      </p:pic>
      <p:pic>
        <p:nvPicPr>
          <p:cNvPr id="8" name="Picture 7" descr="SongAnCan.png"/>
          <p:cNvPicPr>
            <a:picLocks noChangeAspect="1"/>
          </p:cNvPicPr>
          <p:nvPr/>
        </p:nvPicPr>
        <p:blipFill>
          <a:blip r:embed="rId4" cstate="print"/>
          <a:stretch>
            <a:fillRect/>
          </a:stretch>
        </p:blipFill>
        <p:spPr>
          <a:xfrm>
            <a:off x="381000" y="2667000"/>
            <a:ext cx="4163143" cy="36921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pPr>
              <a:buNone/>
            </a:pPr>
            <a:r>
              <a:rPr lang="vi-VN" sz="4000" smtClean="0"/>
              <a:t>ĐK: Đường ấu thơ thiêng liêng đưa ta đến với Chúa. Trong tình yêu phó thác sợ gì những chê bai. Đường ấu thơ thiêng liêng đưa ta đến với Chúa. Ôi hạnh phúc dâng đầy Chúa là Mẹ là Cha chúng ta.</a:t>
            </a:r>
          </a:p>
          <a:p>
            <a:pPr>
              <a:buNone/>
            </a:pP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15</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6" name="Content Placeholder 5" descr="child-letter600.jpg"/>
          <p:cNvPicPr>
            <a:picLocks noChangeAspect="1"/>
          </p:cNvPicPr>
          <p:nvPr/>
        </p:nvPicPr>
        <p:blipFill>
          <a:blip r:embed="rId2" cstate="print"/>
          <a:stretch>
            <a:fillRect/>
          </a:stretch>
        </p:blipFill>
        <p:spPr>
          <a:xfrm>
            <a:off x="914400" y="4572000"/>
            <a:ext cx="3124200" cy="1619377"/>
          </a:xfrm>
          <a:prstGeom prst="rect">
            <a:avLst/>
          </a:prstGeom>
        </p:spPr>
      </p:pic>
      <p:sp>
        <p:nvSpPr>
          <p:cNvPr id="7" name="TextBox 6"/>
          <p:cNvSpPr txBox="1"/>
          <p:nvPr/>
        </p:nvSpPr>
        <p:spPr>
          <a:xfrm>
            <a:off x="4419600" y="5105400"/>
            <a:ext cx="3352800" cy="646331"/>
          </a:xfrm>
          <a:prstGeom prst="rect">
            <a:avLst/>
          </a:prstGeom>
          <a:noFill/>
        </p:spPr>
        <p:txBody>
          <a:bodyPr wrap="square" rtlCol="0">
            <a:spAutoFit/>
          </a:bodyPr>
          <a:lstStyle/>
          <a:p>
            <a:r>
              <a:rPr lang="en-US" b="1" i="1" smtClean="0"/>
              <a:t>Đường ấu thơ thiêng liêng đưa ta đến với Chúa.</a:t>
            </a:r>
            <a:endParaRPr lang="en-US" b="1"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16</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
        <p:nvSpPr>
          <p:cNvPr id="8" name="TextBox 7"/>
          <p:cNvSpPr txBox="1"/>
          <p:nvPr/>
        </p:nvSpPr>
        <p:spPr>
          <a:xfrm>
            <a:off x="914400" y="5715000"/>
            <a:ext cx="6781800" cy="646331"/>
          </a:xfrm>
          <a:prstGeom prst="rect">
            <a:avLst/>
          </a:prstGeom>
          <a:noFill/>
        </p:spPr>
        <p:txBody>
          <a:bodyPr wrap="square" rtlCol="0">
            <a:spAutoFit/>
          </a:bodyPr>
          <a:lstStyle/>
          <a:p>
            <a:r>
              <a:rPr lang="en-US" b="1" i="1" smtClean="0"/>
              <a:t>Niềm hạnh phúc từ lòng cậy trông vào Chúa lớn hơn những khó khăn thực tại.</a:t>
            </a:r>
            <a:endParaRPr lang="en-US" b="1" i="1"/>
          </a:p>
        </p:txBody>
      </p:sp>
      <p:pic>
        <p:nvPicPr>
          <p:cNvPr id="12" name="Content Placeholder 11" descr="SuCheChoCuaChua.png"/>
          <p:cNvPicPr>
            <a:picLocks noGrp="1" noChangeAspect="1"/>
          </p:cNvPicPr>
          <p:nvPr>
            <p:ph sz="quarter" idx="1"/>
          </p:nvPr>
        </p:nvPicPr>
        <p:blipFill>
          <a:blip r:embed="rId2" cstate="print"/>
          <a:stretch>
            <a:fillRect/>
          </a:stretch>
        </p:blipFill>
        <p:spPr>
          <a:xfrm>
            <a:off x="304800" y="457200"/>
            <a:ext cx="7869247" cy="4876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a:solidFill>
            <a:srgbClr val="FFCCCC"/>
          </a:solidFill>
        </p:spPr>
        <p:txBody>
          <a:bodyPr/>
          <a:lstStyle/>
          <a:p>
            <a:pPr>
              <a:buNone/>
            </a:pPr>
            <a:r>
              <a:rPr lang="en-US" b="1" smtClean="0"/>
              <a:t>Tập Làm Văn (Phần </a:t>
            </a:r>
            <a:r>
              <a:rPr lang="en-US" b="1" smtClean="0"/>
              <a:t>3</a:t>
            </a:r>
            <a:r>
              <a:rPr lang="en-US" b="1" smtClean="0"/>
              <a:t>):</a:t>
            </a:r>
            <a:endParaRPr lang="en-US" b="1" smtClean="0"/>
          </a:p>
          <a:p>
            <a:pPr>
              <a:buNone/>
            </a:pPr>
            <a:r>
              <a:rPr lang="en-US" smtClean="0"/>
              <a:t>Viết một vài đoạn văn để trả lời những câu hỏi sau:</a:t>
            </a:r>
          </a:p>
          <a:p>
            <a:pPr marL="457200" indent="-457200">
              <a:buAutoNum type="arabicParenR"/>
            </a:pPr>
            <a:r>
              <a:rPr lang="en-US" smtClean="0"/>
              <a:t>Trong bài hát này, chúng ta thấy tác giả ví von hay mô tả những nghịch cảnh trong đời người là những gì?</a:t>
            </a:r>
          </a:p>
          <a:p>
            <a:pPr marL="457200" indent="-457200">
              <a:buAutoNum type="arabicParenR"/>
            </a:pPr>
            <a:r>
              <a:rPr lang="en-US" smtClean="0"/>
              <a:t>Tác giả đưa ra nhiều lời khuyên để đối phó với những nghịch cảnh.  Những lời khuyên đó là gì?</a:t>
            </a:r>
          </a:p>
          <a:p>
            <a:pPr marL="457200" indent="-457200">
              <a:buAutoNum type="arabicParenR"/>
            </a:pPr>
            <a:r>
              <a:rPr lang="en-US" smtClean="0"/>
              <a:t>Theo em, em có đồng ý những lời khuyên ấy không và tại sao?  Hãy dùng những dẫn chúng từ cuộc sống, trong sách vở hay trong lý luận để minh chứng quan điểm của em.</a:t>
            </a:r>
          </a:p>
          <a:p>
            <a:pPr marL="457200" indent="-457200">
              <a:buAutoNum type="arabicParenR"/>
            </a:pPr>
            <a:endParaRPr lang="en-US" smtClean="0"/>
          </a:p>
          <a:p>
            <a:pPr marL="457200" indent="-457200">
              <a:buAutoNum type="arabicParenR"/>
            </a:pP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17</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smtClean="0"/>
              <a:t>THÁNH PHÊRÔ LÊ TÙY - Minh Chiết</a:t>
            </a:r>
            <a:endParaRPr lang="en-US"/>
          </a:p>
        </p:txBody>
      </p:sp>
      <p:sp>
        <p:nvSpPr>
          <p:cNvPr id="3" name="Content Placeholder 2"/>
          <p:cNvSpPr>
            <a:spLocks noGrp="1"/>
          </p:cNvSpPr>
          <p:nvPr>
            <p:ph sz="quarter" idx="1"/>
          </p:nvPr>
        </p:nvSpPr>
        <p:spPr>
          <a:xfrm>
            <a:off x="457200" y="838200"/>
            <a:ext cx="7467600" cy="5635752"/>
          </a:xfrm>
        </p:spPr>
        <p:txBody>
          <a:bodyPr>
            <a:normAutofit/>
          </a:bodyPr>
          <a:lstStyle/>
          <a:p>
            <a:pPr>
              <a:buNone/>
            </a:pPr>
            <a:r>
              <a:rPr lang="vi-VN" sz="3600" smtClean="0"/>
              <a:t>1</a:t>
            </a:r>
            <a:r>
              <a:rPr lang="vi-VN" sz="4000" smtClean="0"/>
              <a:t>. Mồ hôi vất vả trên nương đồng, mong mùa lúa mới trổ bông, uốn cong mình tắm nắng hừng đông, cho niềm vui thơm mùa lúa mới. Dù cho gió cả đưa mưa về, đe dọa nương lúa vàng ươm, vẫn trung thành và luôn đi tới, tới đỉnh đồi chứng nhân tình yêu.</a:t>
            </a:r>
            <a:endParaRPr lang="en-US" sz="4000"/>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18</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ckenzie_enich.jpg"/>
          <p:cNvPicPr>
            <a:picLocks noGrp="1" noChangeAspect="1"/>
          </p:cNvPicPr>
          <p:nvPr>
            <p:ph sz="quarter" idx="1"/>
          </p:nvPr>
        </p:nvPicPr>
        <p:blipFill>
          <a:blip r:embed="rId2" cstate="print"/>
          <a:stretch>
            <a:fillRect/>
          </a:stretch>
        </p:blipFill>
        <p:spPr>
          <a:xfrm>
            <a:off x="533400" y="381000"/>
            <a:ext cx="4389120" cy="2912364"/>
          </a:xfrm>
        </p:spPr>
      </p:pic>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19</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7" name="Picture 6" descr="vietnam_rice.jpe"/>
          <p:cNvPicPr>
            <a:picLocks noChangeAspect="1"/>
          </p:cNvPicPr>
          <p:nvPr/>
        </p:nvPicPr>
        <p:blipFill>
          <a:blip r:embed="rId3" cstate="print"/>
          <a:stretch>
            <a:fillRect/>
          </a:stretch>
        </p:blipFill>
        <p:spPr>
          <a:xfrm>
            <a:off x="533400" y="3276600"/>
            <a:ext cx="4826000" cy="3213100"/>
          </a:xfrm>
          <a:prstGeom prst="rect">
            <a:avLst/>
          </a:prstGeom>
        </p:spPr>
      </p:pic>
      <p:pic>
        <p:nvPicPr>
          <p:cNvPr id="8" name="Picture 7" descr="dsc_0599-v2-648x431_news_featured.jpg"/>
          <p:cNvPicPr>
            <a:picLocks noChangeAspect="1"/>
          </p:cNvPicPr>
          <p:nvPr/>
        </p:nvPicPr>
        <p:blipFill>
          <a:blip r:embed="rId4" cstate="print"/>
          <a:stretch>
            <a:fillRect/>
          </a:stretch>
        </p:blipFill>
        <p:spPr>
          <a:xfrm>
            <a:off x="4648200" y="381000"/>
            <a:ext cx="3688080" cy="2895600"/>
          </a:xfrm>
          <a:prstGeom prst="rect">
            <a:avLst/>
          </a:prstGeom>
        </p:spPr>
      </p:pic>
      <p:pic>
        <p:nvPicPr>
          <p:cNvPr id="9" name="Picture 8" descr="vietnamfloods.jpg"/>
          <p:cNvPicPr>
            <a:picLocks noChangeAspect="1"/>
          </p:cNvPicPr>
          <p:nvPr/>
        </p:nvPicPr>
        <p:blipFill>
          <a:blip r:embed="rId5" cstate="print"/>
          <a:stretch>
            <a:fillRect/>
          </a:stretch>
        </p:blipFill>
        <p:spPr>
          <a:xfrm>
            <a:off x="4648200" y="3276600"/>
            <a:ext cx="3512013" cy="3276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latin typeface="Arial"/>
                <a:cs typeface="Arial"/>
              </a:rPr>
              <a:t>Cầu</a:t>
            </a:r>
            <a:r>
              <a:rPr lang="en-US" sz="3200" b="1" dirty="0" smtClean="0"/>
              <a:t> </a:t>
            </a:r>
            <a:r>
              <a:rPr lang="en-US" sz="3200" b="1" dirty="0" err="1" smtClean="0"/>
              <a:t>Nguyện</a:t>
            </a:r>
            <a:r>
              <a:rPr lang="en-US" sz="3200" b="1" dirty="0" smtClean="0"/>
              <a:t> </a:t>
            </a:r>
            <a:r>
              <a:rPr lang="en-US" sz="3200" b="1" dirty="0" err="1" smtClean="0"/>
              <a:t>Đầu</a:t>
            </a:r>
            <a:r>
              <a:rPr lang="en-US" sz="3200" b="1" dirty="0" smtClean="0"/>
              <a:t> </a:t>
            </a:r>
            <a:r>
              <a:rPr lang="en-US" sz="3200" b="1" dirty="0" err="1" smtClean="0"/>
              <a:t>Giờ</a:t>
            </a:r>
            <a:endParaRPr lang="en-US" dirty="0"/>
          </a:p>
        </p:txBody>
      </p:sp>
      <p:sp>
        <p:nvSpPr>
          <p:cNvPr id="5" name="Content Placeholder 4"/>
          <p:cNvSpPr>
            <a:spLocks noGrp="1"/>
          </p:cNvSpPr>
          <p:nvPr>
            <p:ph sz="quarter" idx="1"/>
          </p:nvPr>
        </p:nvSpPr>
        <p:spPr/>
        <p:txBody>
          <a:bodyPr/>
          <a:lstStyle/>
          <a:p>
            <a:pPr marL="0" indent="0">
              <a:lnSpc>
                <a:spcPct val="90000"/>
              </a:lnSpc>
              <a:spcBef>
                <a:spcPct val="0"/>
              </a:spcBef>
              <a:buNone/>
            </a:pPr>
            <a:r>
              <a:rPr lang="en-US" dirty="0" smtClean="0"/>
              <a:t>(</a:t>
            </a:r>
            <a:r>
              <a:rPr lang="en-US" dirty="0" err="1" smtClean="0"/>
              <a:t>Xin</a:t>
            </a:r>
            <a:r>
              <a:rPr lang="en-US" dirty="0" smtClean="0"/>
              <a:t> </a:t>
            </a:r>
            <a:r>
              <a:rPr lang="en-US" dirty="0" err="1" smtClean="0"/>
              <a:t>các</a:t>
            </a:r>
            <a:r>
              <a:rPr lang="en-US" dirty="0" smtClean="0"/>
              <a:t> </a:t>
            </a:r>
            <a:r>
              <a:rPr lang="en-US" dirty="0" err="1" smtClean="0"/>
              <a:t>thầy</a:t>
            </a:r>
            <a:r>
              <a:rPr lang="en-US" dirty="0" smtClean="0"/>
              <a:t> </a:t>
            </a:r>
            <a:r>
              <a:rPr lang="en-US" dirty="0" err="1" smtClean="0"/>
              <a:t>cô</a:t>
            </a:r>
            <a:r>
              <a:rPr lang="en-US" dirty="0" smtClean="0"/>
              <a:t>, </a:t>
            </a:r>
            <a:r>
              <a:rPr lang="en-US" dirty="0" err="1" smtClean="0"/>
              <a:t>các</a:t>
            </a:r>
            <a:r>
              <a:rPr lang="en-US" dirty="0" smtClean="0"/>
              <a:t> </a:t>
            </a:r>
            <a:r>
              <a:rPr lang="en-US" dirty="0" err="1" smtClean="0"/>
              <a:t>em</a:t>
            </a:r>
            <a:r>
              <a:rPr lang="en-US" dirty="0" smtClean="0"/>
              <a:t> </a:t>
            </a:r>
            <a:r>
              <a:rPr lang="en-US" dirty="0" err="1" smtClean="0"/>
              <a:t>chúng</a:t>
            </a:r>
            <a:r>
              <a:rPr lang="en-US" dirty="0" smtClean="0"/>
              <a:t> </a:t>
            </a:r>
            <a:r>
              <a:rPr lang="en-US" dirty="0" err="1" smtClean="0"/>
              <a:t>ta</a:t>
            </a:r>
            <a:r>
              <a:rPr lang="en-US" dirty="0" smtClean="0"/>
              <a:t> </a:t>
            </a:r>
            <a:r>
              <a:rPr lang="en-US" dirty="0" err="1" smtClean="0"/>
              <a:t>cùng</a:t>
            </a:r>
            <a:r>
              <a:rPr lang="en-US" dirty="0" smtClean="0"/>
              <a:t> </a:t>
            </a:r>
            <a:r>
              <a:rPr lang="en-US" dirty="0" err="1" smtClean="0"/>
              <a:t>cầu</a:t>
            </a:r>
            <a:r>
              <a:rPr lang="en-US" dirty="0" smtClean="0"/>
              <a:t> </a:t>
            </a:r>
            <a:r>
              <a:rPr lang="en-US" dirty="0" err="1" smtClean="0"/>
              <a:t>nguyện</a:t>
            </a:r>
            <a:r>
              <a:rPr lang="en-US" dirty="0" smtClean="0"/>
              <a:t> </a:t>
            </a:r>
            <a:r>
              <a:rPr lang="en-US" dirty="0" err="1" smtClean="0"/>
              <a:t>thinh</a:t>
            </a:r>
            <a:r>
              <a:rPr lang="en-US" dirty="0" smtClean="0"/>
              <a:t> </a:t>
            </a:r>
            <a:r>
              <a:rPr lang="en-US" dirty="0" err="1" smtClean="0"/>
              <a:t>lặng</a:t>
            </a:r>
            <a:r>
              <a:rPr lang="en-US" dirty="0" smtClean="0"/>
              <a:t> 1 </a:t>
            </a:r>
            <a:r>
              <a:rPr lang="en-US" dirty="0" err="1" smtClean="0"/>
              <a:t>phút</a:t>
            </a:r>
            <a:r>
              <a:rPr lang="en-US" dirty="0" smtClean="0"/>
              <a:t>.)</a:t>
            </a:r>
          </a:p>
          <a:p>
            <a:pPr marL="0" indent="0">
              <a:lnSpc>
                <a:spcPct val="90000"/>
              </a:lnSpc>
              <a:spcBef>
                <a:spcPct val="0"/>
              </a:spcBef>
              <a:buNone/>
            </a:pPr>
            <a:endParaRPr lang="en-US" dirty="0" smtClean="0"/>
          </a:p>
          <a:p>
            <a:pPr marL="304800" indent="-304800">
              <a:lnSpc>
                <a:spcPct val="90000"/>
              </a:lnSpc>
            </a:pPr>
            <a:r>
              <a:rPr lang="en-US" dirty="0" err="1" smtClean="0"/>
              <a:t>Trích</a:t>
            </a:r>
            <a:r>
              <a:rPr lang="en-US" dirty="0" smtClean="0"/>
              <a:t> </a:t>
            </a:r>
            <a:r>
              <a:rPr lang="en-US" dirty="0" err="1" smtClean="0"/>
              <a:t>từ</a:t>
            </a:r>
            <a:r>
              <a:rPr lang="en-US" dirty="0" smtClean="0"/>
              <a:t> Matthews 25:21, “</a:t>
            </a:r>
            <a:r>
              <a:rPr lang="en-US" dirty="0" err="1" smtClean="0"/>
              <a:t>Trong</a:t>
            </a:r>
            <a:r>
              <a:rPr lang="en-US" dirty="0" smtClean="0"/>
              <a:t> </a:t>
            </a:r>
            <a:r>
              <a:rPr lang="en-US" dirty="0" err="1" smtClean="0"/>
              <a:t>việc</a:t>
            </a:r>
            <a:r>
              <a:rPr lang="en-US" dirty="0" smtClean="0"/>
              <a:t> </a:t>
            </a:r>
            <a:r>
              <a:rPr lang="en-US" dirty="0" err="1" smtClean="0"/>
              <a:t>ít</a:t>
            </a:r>
            <a:r>
              <a:rPr lang="en-US" dirty="0" smtClean="0"/>
              <a:t> </a:t>
            </a:r>
            <a:r>
              <a:rPr lang="en-US" dirty="0" err="1" smtClean="0"/>
              <a:t>mà</a:t>
            </a:r>
            <a:r>
              <a:rPr lang="en-US" dirty="0" smtClean="0"/>
              <a:t> </a:t>
            </a:r>
            <a:r>
              <a:rPr lang="en-US" dirty="0" err="1" smtClean="0"/>
              <a:t>anh</a:t>
            </a:r>
            <a:r>
              <a:rPr lang="en-US" dirty="0" smtClean="0"/>
              <a:t> </a:t>
            </a:r>
            <a:r>
              <a:rPr lang="en-US" dirty="0" err="1" smtClean="0"/>
              <a:t>đã</a:t>
            </a:r>
            <a:r>
              <a:rPr lang="en-US" dirty="0" smtClean="0"/>
              <a:t> </a:t>
            </a:r>
            <a:r>
              <a:rPr lang="en-US" dirty="0" err="1" smtClean="0"/>
              <a:t>trung</a:t>
            </a:r>
            <a:r>
              <a:rPr lang="en-US" dirty="0" smtClean="0"/>
              <a:t> </a:t>
            </a:r>
            <a:r>
              <a:rPr lang="en-US" dirty="0" err="1" smtClean="0"/>
              <a:t>thành</a:t>
            </a:r>
            <a:r>
              <a:rPr lang="en-US" dirty="0" smtClean="0"/>
              <a:t>, </a:t>
            </a:r>
            <a:r>
              <a:rPr lang="en-US" dirty="0" err="1" smtClean="0"/>
              <a:t>thì</a:t>
            </a:r>
            <a:r>
              <a:rPr lang="en-US" dirty="0" smtClean="0"/>
              <a:t> </a:t>
            </a:r>
            <a:r>
              <a:rPr lang="en-US" dirty="0" err="1" smtClean="0"/>
              <a:t>tôi</a:t>
            </a:r>
            <a:r>
              <a:rPr lang="en-US" dirty="0" smtClean="0"/>
              <a:t> </a:t>
            </a:r>
            <a:r>
              <a:rPr lang="en-US" dirty="0" err="1" smtClean="0"/>
              <a:t>sẽ</a:t>
            </a:r>
            <a:r>
              <a:rPr lang="en-US" dirty="0" smtClean="0"/>
              <a:t> </a:t>
            </a:r>
            <a:r>
              <a:rPr lang="en-US" dirty="0" err="1" smtClean="0"/>
              <a:t>đặt</a:t>
            </a:r>
            <a:r>
              <a:rPr lang="en-US" dirty="0" smtClean="0"/>
              <a:t> </a:t>
            </a:r>
            <a:r>
              <a:rPr lang="en-US" dirty="0" err="1" smtClean="0"/>
              <a:t>anh</a:t>
            </a:r>
            <a:r>
              <a:rPr lang="en-US" dirty="0" smtClean="0"/>
              <a:t> </a:t>
            </a:r>
            <a:r>
              <a:rPr lang="en-US" dirty="0" err="1" smtClean="0"/>
              <a:t>lên</a:t>
            </a:r>
            <a:r>
              <a:rPr lang="en-US" dirty="0" smtClean="0"/>
              <a:t> </a:t>
            </a:r>
            <a:r>
              <a:rPr lang="en-US" dirty="0" err="1" smtClean="0"/>
              <a:t>coi</a:t>
            </a:r>
            <a:r>
              <a:rPr lang="en-US" dirty="0" smtClean="0"/>
              <a:t> </a:t>
            </a:r>
            <a:r>
              <a:rPr lang="en-US" dirty="0" err="1" smtClean="0"/>
              <a:t>việc</a:t>
            </a:r>
            <a:r>
              <a:rPr lang="en-US" dirty="0" smtClean="0"/>
              <a:t> </a:t>
            </a:r>
            <a:r>
              <a:rPr lang="en-US" dirty="0" err="1" smtClean="0"/>
              <a:t>nhiều</a:t>
            </a:r>
            <a:r>
              <a:rPr lang="en-US" dirty="0" smtClean="0"/>
              <a:t>. </a:t>
            </a:r>
            <a:r>
              <a:rPr lang="en-US" dirty="0" err="1" smtClean="0"/>
              <a:t>Hãy</a:t>
            </a:r>
            <a:r>
              <a:rPr lang="en-US" dirty="0" smtClean="0"/>
              <a:t> </a:t>
            </a:r>
            <a:r>
              <a:rPr lang="en-US" dirty="0" err="1" smtClean="0"/>
              <a:t>vào</a:t>
            </a:r>
            <a:r>
              <a:rPr lang="en-US" dirty="0" smtClean="0"/>
              <a:t> </a:t>
            </a:r>
            <a:r>
              <a:rPr lang="en-US" dirty="0" err="1" smtClean="0"/>
              <a:t>mà</a:t>
            </a:r>
            <a:r>
              <a:rPr lang="en-US" dirty="0" smtClean="0"/>
              <a:t> </a:t>
            </a:r>
            <a:r>
              <a:rPr lang="en-US" dirty="0" err="1" smtClean="0"/>
              <a:t>hưởng</a:t>
            </a:r>
            <a:r>
              <a:rPr lang="en-US" dirty="0" smtClean="0"/>
              <a:t> </a:t>
            </a:r>
            <a:r>
              <a:rPr lang="en-US" dirty="0" err="1" smtClean="0"/>
              <a:t>niềm</a:t>
            </a:r>
            <a:r>
              <a:rPr lang="en-US" dirty="0" smtClean="0"/>
              <a:t> </a:t>
            </a:r>
            <a:r>
              <a:rPr lang="en-US" dirty="0" err="1" smtClean="0"/>
              <a:t>vui</a:t>
            </a:r>
            <a:r>
              <a:rPr lang="en-US" dirty="0" smtClean="0"/>
              <a:t> </a:t>
            </a:r>
            <a:r>
              <a:rPr lang="en-US" dirty="0" err="1" smtClean="0"/>
              <a:t>của</a:t>
            </a:r>
            <a:r>
              <a:rPr lang="en-US" dirty="0" smtClean="0"/>
              <a:t> </a:t>
            </a:r>
            <a:r>
              <a:rPr lang="en-US" dirty="0" err="1" smtClean="0"/>
              <a:t>chủ</a:t>
            </a:r>
            <a:r>
              <a:rPr lang="en-US" dirty="0" smtClean="0"/>
              <a:t> </a:t>
            </a:r>
            <a:r>
              <a:rPr lang="en-US" dirty="0" err="1" smtClean="0"/>
              <a:t>anh</a:t>
            </a:r>
            <a:r>
              <a:rPr lang="en-US" dirty="0" smtClean="0"/>
              <a:t>!”</a:t>
            </a:r>
          </a:p>
          <a:p>
            <a:pPr marL="304800" indent="-304800">
              <a:lnSpc>
                <a:spcPct val="90000"/>
              </a:lnSpc>
            </a:pPr>
            <a:endParaRPr lang="en-US" dirty="0" smtClean="0"/>
          </a:p>
          <a:p>
            <a:pPr marL="304800" indent="-304800">
              <a:lnSpc>
                <a:spcPct val="90000"/>
              </a:lnSpc>
            </a:pPr>
            <a:r>
              <a:rPr lang="en-US" dirty="0" err="1" smtClean="0"/>
              <a:t>Ước</a:t>
            </a:r>
            <a:r>
              <a:rPr lang="en-US" dirty="0" smtClean="0"/>
              <a:t> </a:t>
            </a:r>
            <a:r>
              <a:rPr lang="en-US" dirty="0" err="1" smtClean="0"/>
              <a:t>mong</a:t>
            </a:r>
            <a:r>
              <a:rPr lang="en-US" dirty="0" smtClean="0"/>
              <a:t> </a:t>
            </a:r>
            <a:r>
              <a:rPr lang="en-US" dirty="0" err="1" smtClean="0"/>
              <a:t>những</a:t>
            </a:r>
            <a:r>
              <a:rPr lang="en-US" dirty="0" smtClean="0"/>
              <a:t> </a:t>
            </a:r>
            <a:r>
              <a:rPr lang="en-US" dirty="0" err="1" smtClean="0"/>
              <a:t>công</a:t>
            </a:r>
            <a:r>
              <a:rPr lang="en-US" dirty="0" smtClean="0"/>
              <a:t> </a:t>
            </a:r>
            <a:r>
              <a:rPr lang="en-US" dirty="0" err="1" smtClean="0"/>
              <a:t>việc</a:t>
            </a:r>
            <a:r>
              <a:rPr lang="en-US" dirty="0" smtClean="0"/>
              <a:t> </a:t>
            </a:r>
            <a:r>
              <a:rPr lang="en-US" dirty="0" err="1" smtClean="0"/>
              <a:t>tuy</a:t>
            </a:r>
            <a:r>
              <a:rPr lang="en-US" dirty="0" smtClean="0"/>
              <a:t> </a:t>
            </a:r>
            <a:r>
              <a:rPr lang="en-US" dirty="0" err="1" smtClean="0"/>
              <a:t>nhỏ</a:t>
            </a:r>
            <a:r>
              <a:rPr lang="en-US" dirty="0" smtClean="0"/>
              <a:t> </a:t>
            </a:r>
            <a:r>
              <a:rPr lang="en-US" dirty="0" err="1" smtClean="0"/>
              <a:t>bé</a:t>
            </a:r>
            <a:r>
              <a:rPr lang="en-US" dirty="0" smtClean="0"/>
              <a:t> </a:t>
            </a:r>
            <a:r>
              <a:rPr lang="en-US" dirty="0" err="1" smtClean="0"/>
              <a:t>của</a:t>
            </a:r>
            <a:r>
              <a:rPr lang="en-US" dirty="0" smtClean="0"/>
              <a:t> </a:t>
            </a:r>
            <a:r>
              <a:rPr lang="en-US" dirty="0" err="1" smtClean="0"/>
              <a:t>các</a:t>
            </a:r>
            <a:r>
              <a:rPr lang="en-US" dirty="0" smtClean="0"/>
              <a:t> </a:t>
            </a:r>
            <a:r>
              <a:rPr lang="en-US" dirty="0" err="1" smtClean="0"/>
              <a:t>thầy</a:t>
            </a:r>
            <a:r>
              <a:rPr lang="en-US" dirty="0" smtClean="0"/>
              <a:t> </a:t>
            </a:r>
            <a:r>
              <a:rPr lang="en-US" dirty="0" err="1" smtClean="0"/>
              <a:t>cô</a:t>
            </a:r>
            <a:r>
              <a:rPr lang="en-US" dirty="0" smtClean="0"/>
              <a:t>, </a:t>
            </a:r>
            <a:r>
              <a:rPr lang="en-US" dirty="0" err="1" smtClean="0"/>
              <a:t>các</a:t>
            </a:r>
            <a:r>
              <a:rPr lang="en-US" dirty="0" smtClean="0"/>
              <a:t> </a:t>
            </a:r>
            <a:r>
              <a:rPr lang="en-US" dirty="0" err="1" smtClean="0"/>
              <a:t>trợ</a:t>
            </a:r>
            <a:r>
              <a:rPr lang="en-US" dirty="0" smtClean="0"/>
              <a:t> </a:t>
            </a:r>
            <a:r>
              <a:rPr lang="en-US" dirty="0" err="1" smtClean="0"/>
              <a:t>giáo</a:t>
            </a:r>
            <a:r>
              <a:rPr lang="en-US" dirty="0" smtClean="0"/>
              <a:t> </a:t>
            </a:r>
            <a:r>
              <a:rPr lang="en-US" dirty="0" err="1" smtClean="0"/>
              <a:t>và</a:t>
            </a:r>
            <a:r>
              <a:rPr lang="en-US" dirty="0" smtClean="0"/>
              <a:t> </a:t>
            </a:r>
            <a:r>
              <a:rPr lang="en-US" dirty="0" err="1" smtClean="0"/>
              <a:t>các</a:t>
            </a:r>
            <a:r>
              <a:rPr lang="en-US" dirty="0" smtClean="0"/>
              <a:t> </a:t>
            </a:r>
            <a:r>
              <a:rPr lang="en-US" dirty="0" err="1" smtClean="0"/>
              <a:t>học</a:t>
            </a:r>
            <a:r>
              <a:rPr lang="en-US" dirty="0" smtClean="0"/>
              <a:t> </a:t>
            </a:r>
            <a:r>
              <a:rPr lang="en-US" dirty="0" err="1" smtClean="0"/>
              <a:t>sinh</a:t>
            </a:r>
            <a:r>
              <a:rPr lang="en-US" dirty="0" smtClean="0"/>
              <a:t> </a:t>
            </a:r>
            <a:r>
              <a:rPr lang="en-US" dirty="0" err="1" smtClean="0"/>
              <a:t>nơi</a:t>
            </a:r>
            <a:r>
              <a:rPr lang="en-US" dirty="0" smtClean="0"/>
              <a:t> </a:t>
            </a:r>
            <a:r>
              <a:rPr lang="en-US" dirty="0" err="1" smtClean="0"/>
              <a:t>đây</a:t>
            </a:r>
            <a:r>
              <a:rPr lang="en-US" dirty="0" smtClean="0"/>
              <a:t> </a:t>
            </a:r>
            <a:r>
              <a:rPr lang="en-US" dirty="0" err="1" smtClean="0"/>
              <a:t>mang</a:t>
            </a:r>
            <a:r>
              <a:rPr lang="en-US" dirty="0" smtClean="0"/>
              <a:t> </a:t>
            </a:r>
            <a:r>
              <a:rPr lang="en-US" dirty="0" err="1" smtClean="0"/>
              <a:t>lại</a:t>
            </a:r>
            <a:r>
              <a:rPr lang="en-US" dirty="0" smtClean="0"/>
              <a:t> </a:t>
            </a:r>
            <a:r>
              <a:rPr lang="en-US" dirty="0" err="1" smtClean="0"/>
              <a:t>hoa</a:t>
            </a:r>
            <a:r>
              <a:rPr lang="en-US" dirty="0" smtClean="0"/>
              <a:t> </a:t>
            </a:r>
            <a:r>
              <a:rPr lang="en-US" dirty="0" err="1" smtClean="0"/>
              <a:t>trái</a:t>
            </a:r>
            <a:r>
              <a:rPr lang="en-US" dirty="0" smtClean="0"/>
              <a:t> </a:t>
            </a:r>
            <a:r>
              <a:rPr lang="en-US" dirty="0" err="1" smtClean="0"/>
              <a:t>mà</a:t>
            </a:r>
            <a:r>
              <a:rPr lang="en-US" dirty="0" smtClean="0"/>
              <a:t> </a:t>
            </a:r>
            <a:r>
              <a:rPr lang="en-US" dirty="0" err="1" smtClean="0"/>
              <a:t>Thiên</a:t>
            </a:r>
            <a:r>
              <a:rPr lang="en-US" dirty="0" smtClean="0"/>
              <a:t> </a:t>
            </a:r>
            <a:r>
              <a:rPr lang="en-US" dirty="0" err="1" smtClean="0"/>
              <a:t>Chúa</a:t>
            </a:r>
            <a:r>
              <a:rPr lang="en-US" dirty="0" smtClean="0"/>
              <a:t> </a:t>
            </a:r>
            <a:r>
              <a:rPr lang="en-US" dirty="0" err="1" smtClean="0"/>
              <a:t>mong</a:t>
            </a:r>
            <a:r>
              <a:rPr lang="en-US" dirty="0" smtClean="0"/>
              <a:t> </a:t>
            </a:r>
            <a:r>
              <a:rPr lang="en-US" dirty="0" err="1" smtClean="0"/>
              <a:t>muốn</a:t>
            </a:r>
            <a:r>
              <a:rPr lang="en-US" dirty="0" smtClean="0"/>
              <a:t> </a:t>
            </a:r>
            <a:r>
              <a:rPr lang="en-US" dirty="0" err="1" smtClean="0"/>
              <a:t>nơi</a:t>
            </a:r>
            <a:r>
              <a:rPr lang="en-US" dirty="0" smtClean="0"/>
              <a:t> </a:t>
            </a:r>
            <a:r>
              <a:rPr lang="en-US" dirty="0" err="1" smtClean="0"/>
              <a:t>mỗi</a:t>
            </a:r>
            <a:r>
              <a:rPr lang="en-US" dirty="0" smtClean="0"/>
              <a:t> </a:t>
            </a:r>
            <a:r>
              <a:rPr lang="en-US" dirty="0" err="1" smtClean="0"/>
              <a:t>người</a:t>
            </a:r>
            <a:r>
              <a:rPr lang="en-US" dirty="0" smtClean="0"/>
              <a:t> </a:t>
            </a:r>
            <a:r>
              <a:rPr lang="en-US" dirty="0" err="1" smtClean="0"/>
              <a:t>chúng</a:t>
            </a:r>
            <a:r>
              <a:rPr lang="en-US" dirty="0" smtClean="0"/>
              <a:t> </a:t>
            </a:r>
            <a:r>
              <a:rPr lang="en-US" dirty="0" err="1" smtClean="0"/>
              <a:t>ta</a:t>
            </a:r>
            <a:r>
              <a:rPr lang="en-US" dirty="0" smtClean="0"/>
              <a:t>.</a:t>
            </a:r>
          </a:p>
          <a:p>
            <a:pPr marL="0" indent="0">
              <a:lnSpc>
                <a:spcPct val="90000"/>
              </a:lnSpc>
              <a:buNone/>
            </a:pPr>
            <a:r>
              <a:rPr lang="en-US" dirty="0" smtClean="0"/>
              <a:t>Amen</a:t>
            </a:r>
          </a:p>
          <a:p>
            <a:endParaRPr lang="en-US" dirty="0"/>
          </a:p>
        </p:txBody>
      </p:sp>
      <p:sp>
        <p:nvSpPr>
          <p:cNvPr id="6" name="Slide Number Placeholder 5"/>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a:t>
            </a:fld>
            <a:endParaRPr kumimoji="0" lang="en-US"/>
          </a:p>
        </p:txBody>
      </p:sp>
      <p:sp>
        <p:nvSpPr>
          <p:cNvPr id="7" name="Footer Placeholder 6"/>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buNone/>
            </a:pPr>
            <a:r>
              <a:rPr lang="vi-VN" sz="3200" smtClean="0"/>
              <a:t>2. </a:t>
            </a:r>
            <a:r>
              <a:rPr lang="vi-VN" sz="4000" smtClean="0"/>
              <a:t>Dù cho giữa cảnh chốn lao tù, tâm hồn thư thái bình an, khiến bao tù nhân ngỡ ngàng hơn, chinh phục nhiều tâm hồn cho Chúa. Cùm gông vác nặng vẫn tươi cười, vui nhận cái chết vì yêu, trên Thiên Đàng hào quang lấp lánh, dưới trần gian hát vang bài ca.  </a:t>
            </a:r>
            <a:endParaRPr lang="en-US" sz="4000"/>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20</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terStory.png"/>
          <p:cNvPicPr>
            <a:picLocks noGrp="1" noChangeAspect="1"/>
          </p:cNvPicPr>
          <p:nvPr>
            <p:ph sz="quarter" idx="1"/>
          </p:nvPr>
        </p:nvPicPr>
        <p:blipFill>
          <a:blip r:embed="rId2" cstate="print"/>
          <a:stretch>
            <a:fillRect/>
          </a:stretch>
        </p:blipFill>
        <p:spPr>
          <a:xfrm>
            <a:off x="457199" y="381000"/>
            <a:ext cx="7924801" cy="4657261"/>
          </a:xfrm>
        </p:spPr>
      </p:pic>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21</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
        <p:nvSpPr>
          <p:cNvPr id="7" name="TextBox 6"/>
          <p:cNvSpPr txBox="1"/>
          <p:nvPr/>
        </p:nvSpPr>
        <p:spPr>
          <a:xfrm>
            <a:off x="762000" y="5029200"/>
            <a:ext cx="6934200" cy="1477328"/>
          </a:xfrm>
          <a:prstGeom prst="rect">
            <a:avLst/>
          </a:prstGeom>
          <a:noFill/>
        </p:spPr>
        <p:txBody>
          <a:bodyPr wrap="square" rtlCol="0">
            <a:spAutoFit/>
          </a:bodyPr>
          <a:lstStyle/>
          <a:p>
            <a:r>
              <a:rPr lang="en-US" b="1" smtClean="0"/>
              <a:t>Câu Hỏi &amp; Tập Làm Văn:</a:t>
            </a:r>
          </a:p>
          <a:p>
            <a:r>
              <a:rPr lang="en-US" i="1" smtClean="0"/>
              <a:t>Trong câu chuyện của Thánh Pherô, nghịch cảnh mà ông phải đối diện là gì?  Ông đã chọn phương cách nào để đối phó với nó?</a:t>
            </a:r>
          </a:p>
          <a:p>
            <a:r>
              <a:rPr lang="en-US" i="1" smtClean="0"/>
              <a:t>Kết quả của cách đối phó của ông với nghịch cảnh đã dẫn đến những thành quả gì?</a:t>
            </a:r>
            <a:endParaRPr lang="en-US" i="1"/>
          </a:p>
        </p:txBody>
      </p:sp>
      <p:pic>
        <p:nvPicPr>
          <p:cNvPr id="8" name="Content Placeholder 5" descr="Prisonimages.jpg"/>
          <p:cNvPicPr>
            <a:picLocks noChangeAspect="1"/>
          </p:cNvPicPr>
          <p:nvPr/>
        </p:nvPicPr>
        <p:blipFill>
          <a:blip r:embed="rId3" cstate="print"/>
          <a:stretch>
            <a:fillRect/>
          </a:stretch>
        </p:blipFill>
        <p:spPr>
          <a:xfrm>
            <a:off x="6096000" y="457200"/>
            <a:ext cx="2209800" cy="14705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22</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8" name="Content Placeholder 7" descr="philippian20jailer20converted.jpg"/>
          <p:cNvPicPr>
            <a:picLocks noGrp="1" noChangeAspect="1"/>
          </p:cNvPicPr>
          <p:nvPr>
            <p:ph sz="quarter" idx="1"/>
          </p:nvPr>
        </p:nvPicPr>
        <p:blipFill>
          <a:blip r:embed="rId2" cstate="print"/>
          <a:stretch>
            <a:fillRect/>
          </a:stretch>
        </p:blipFill>
        <p:spPr>
          <a:xfrm>
            <a:off x="457200" y="685800"/>
            <a:ext cx="7604867" cy="55848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a:buNone/>
            </a:pPr>
            <a:r>
              <a:rPr lang="vi-VN" sz="4000" smtClean="0"/>
              <a:t>ĐK: Ôi Thánh Phê-rô Tùy, suốt  đời gieo mầm chân lý, cho mọi người biết Chúa là Cha, biết nhau là anh em một nhà! Ôi Thánh Phê-rô Tùy, đã tự nguyện dâng dòng máu thắm, cho Danh Cha luôn được cả sáng, cho mọi người, cho mọi người sống trong tình thương!</a:t>
            </a:r>
            <a:endParaRPr lang="en-US" sz="4000"/>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23</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anhPheroTuy.png"/>
          <p:cNvPicPr>
            <a:picLocks noGrp="1" noChangeAspect="1"/>
          </p:cNvPicPr>
          <p:nvPr>
            <p:ph sz="quarter" idx="1"/>
          </p:nvPr>
        </p:nvPicPr>
        <p:blipFill>
          <a:blip r:embed="rId2" cstate="print"/>
          <a:stretch>
            <a:fillRect/>
          </a:stretch>
        </p:blipFill>
        <p:spPr>
          <a:xfrm>
            <a:off x="1752600" y="228600"/>
            <a:ext cx="5562600" cy="5209533"/>
          </a:xfrm>
        </p:spPr>
      </p:pic>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24</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
        <p:nvSpPr>
          <p:cNvPr id="7" name="TextBox 6"/>
          <p:cNvSpPr txBox="1"/>
          <p:nvPr/>
        </p:nvSpPr>
        <p:spPr>
          <a:xfrm>
            <a:off x="762000" y="5486400"/>
            <a:ext cx="7086600" cy="923330"/>
          </a:xfrm>
          <a:prstGeom prst="rect">
            <a:avLst/>
          </a:prstGeom>
          <a:noFill/>
        </p:spPr>
        <p:txBody>
          <a:bodyPr wrap="square" rtlCol="0">
            <a:spAutoFit/>
          </a:bodyPr>
          <a:lstStyle/>
          <a:p>
            <a:r>
              <a:rPr lang="en-US" b="1" smtClean="0"/>
              <a:t>Câu Hỏi – Tập Làm Văn:</a:t>
            </a:r>
          </a:p>
          <a:p>
            <a:r>
              <a:rPr lang="en-US" i="1" smtClean="0"/>
              <a:t>Tại sao “Thánh Phê-rô Tùy” (làm theo Thánh Ý của Thiên Chúa)?</a:t>
            </a:r>
          </a:p>
          <a:p>
            <a:r>
              <a:rPr lang="en-US" i="1" smtClean="0"/>
              <a:t>Hãy viết một đoạn văn giải thích ý nghĩa chữ “tùy” và dẫn chứng.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a:bodyPr>
          <a:lstStyle/>
          <a:p>
            <a:r>
              <a:rPr lang="en-US" sz="1400" b="1" smtClean="0"/>
              <a:t>References:</a:t>
            </a:r>
            <a:endParaRPr lang="en-US" sz="1400" b="1"/>
          </a:p>
        </p:txBody>
      </p:sp>
      <p:sp>
        <p:nvSpPr>
          <p:cNvPr id="3" name="Content Placeholder 2"/>
          <p:cNvSpPr>
            <a:spLocks noGrp="1"/>
          </p:cNvSpPr>
          <p:nvPr>
            <p:ph sz="quarter" idx="1"/>
          </p:nvPr>
        </p:nvSpPr>
        <p:spPr>
          <a:xfrm>
            <a:off x="457200" y="990600"/>
            <a:ext cx="7696200" cy="5483352"/>
          </a:xfrm>
        </p:spPr>
        <p:txBody>
          <a:bodyPr>
            <a:normAutofit/>
          </a:bodyPr>
          <a:lstStyle/>
          <a:p>
            <a:r>
              <a:rPr lang="en-US" sz="1400" smtClean="0"/>
              <a:t>“100 Câu Danh Ngôn Hay về Thành Công, Hạnh Phúc Phần 2”. Retrieved from </a:t>
            </a:r>
            <a:r>
              <a:rPr lang="en-US" sz="1400" smtClean="0">
                <a:hlinkClick r:id="rId2"/>
              </a:rPr>
              <a:t>http://www.webdocsach.com/doc-sach/ebook-100-cau-danh-ngon-hay-ve-hanh-phuc-va-thanh-cong-p2/</a:t>
            </a:r>
            <a:endParaRPr lang="en-US" sz="1400" smtClean="0"/>
          </a:p>
          <a:p>
            <a:r>
              <a:rPr lang="en-US" sz="1400" smtClean="0"/>
              <a:t>Minh Chiết. “</a:t>
            </a:r>
            <a:r>
              <a:rPr lang="en-US" sz="1400" i="1" smtClean="0"/>
              <a:t>Đường Ấu Thơ”. </a:t>
            </a:r>
            <a:r>
              <a:rPr lang="en-US" sz="1400" smtClean="0"/>
              <a:t>Thư Viện Lời Nhạc Thánh Ca. Retrieved from </a:t>
            </a:r>
            <a:r>
              <a:rPr lang="en-US" sz="1400" smtClean="0">
                <a:hlinkClick r:id="rId3"/>
              </a:rPr>
              <a:t>http://www.thanhlinh.net/node/67474</a:t>
            </a:r>
          </a:p>
          <a:p>
            <a:endParaRPr lang="en-US" sz="1400" i="1" smtClean="0"/>
          </a:p>
          <a:p>
            <a:r>
              <a:rPr lang="en-US" sz="1400" smtClean="0"/>
              <a:t>M</a:t>
            </a:r>
            <a:r>
              <a:rPr lang="en-US" sz="1400" i="1" smtClean="0"/>
              <a:t>inh Chiết. “Thánh Phê -rô Lê Tùy”.  </a:t>
            </a:r>
            <a:r>
              <a:rPr lang="en-US" sz="1400" smtClean="0"/>
              <a:t>Thư Viện Lời Nhạc Thánh Ca. Retrieved from </a:t>
            </a:r>
            <a:r>
              <a:rPr lang="en-US" sz="1400" smtClean="0">
                <a:hlinkClick r:id="rId4"/>
              </a:rPr>
              <a:t>http://www.thanhlinh.net/node/67616</a:t>
            </a:r>
            <a:endParaRPr lang="en-US" sz="1400" smtClean="0"/>
          </a:p>
          <a:p>
            <a:r>
              <a:rPr lang="en-US" sz="1400" smtClean="0"/>
              <a:t>Tohh.  Jesus Picture. </a:t>
            </a:r>
            <a:r>
              <a:rPr lang="en-US" sz="1400" i="1" smtClean="0"/>
              <a:t>Jesus-Picture-Stopping-The-Waves-Of-The-Sea-In-Boat-In-Storm</a:t>
            </a:r>
            <a:r>
              <a:rPr lang="en-US" sz="1400" smtClean="0"/>
              <a:t>.  Retrieved from </a:t>
            </a:r>
            <a:r>
              <a:rPr lang="en-US" sz="1400" smtClean="0">
                <a:hlinkClick r:id="rId5"/>
              </a:rPr>
              <a:t>http://www.testimoniesofheavenandhell.com/Pictures-Of-Jesus/wp-content/uploads/2013/04/Jesus-Picture-Stopping-The-Waves-Of-The-Sea-In-Boat-In-Storm.jpg</a:t>
            </a:r>
            <a:endParaRPr lang="en-US" sz="1400" smtClean="0"/>
          </a:p>
          <a:p>
            <a:r>
              <a:rPr lang="en-US" sz="1400" smtClean="0"/>
              <a:t>Jesus Carries Burdens. Retrieved from </a:t>
            </a:r>
            <a:r>
              <a:rPr lang="en-US" sz="1400" smtClean="0">
                <a:hlinkClick r:id="rId6"/>
              </a:rPr>
              <a:t>http://3.bp.blogspot.com/-4wWfkNwufT4/UgoTUT_AMCI/AAAAAAAAFrc/iniBLCKUre8/s640/JesusCarryourBurdens.JPG</a:t>
            </a:r>
            <a:endParaRPr lang="en-US" sz="1400" smtClean="0"/>
          </a:p>
          <a:p>
            <a:r>
              <a:rPr lang="en-US" sz="1400" smtClean="0"/>
              <a:t>Carry a Heavy Load. Retrieved from </a:t>
            </a:r>
            <a:r>
              <a:rPr lang="en-US" sz="1400" smtClean="0">
                <a:hlinkClick r:id="rId7"/>
              </a:rPr>
              <a:t>http://4.bp.blogspot.com/-hrYN1va2AJ4/UIQXsbfZG9I/AAAAAAAAPVY/AHLNTfykjIc/s1600/Carrying-a-Heavy-Load.png</a:t>
            </a:r>
            <a:endParaRPr lang="en-US" sz="1400" smtClean="0"/>
          </a:p>
          <a:p>
            <a:r>
              <a:rPr lang="en-US" sz="1400" smtClean="0"/>
              <a:t>Letters from children to God. Retrieved from </a:t>
            </a:r>
            <a:r>
              <a:rPr lang="en-US" sz="1400" smtClean="0">
                <a:hlinkClick r:id="rId8"/>
              </a:rPr>
              <a:t>http://theblitzway.com/dear-god</a:t>
            </a:r>
            <a:r>
              <a:rPr lang="en-US" sz="1400" smtClean="0">
                <a:hlinkClick r:id="rId8"/>
              </a:rPr>
              <a:t>/</a:t>
            </a:r>
            <a:r>
              <a:rPr lang="en-US" sz="1400" smtClean="0"/>
              <a:t>.</a:t>
            </a:r>
          </a:p>
          <a:p>
            <a:r>
              <a:rPr lang="en-US" sz="1400" smtClean="0"/>
              <a:t>Eco-Business. “Philippines </a:t>
            </a:r>
            <a:r>
              <a:rPr lang="en-US" sz="1400" smtClean="0"/>
              <a:t>typhoon crop damage worth $110 million:</a:t>
            </a:r>
            <a:r>
              <a:rPr lang="en-US" sz="1400" smtClean="0"/>
              <a:t> </a:t>
            </a:r>
            <a:r>
              <a:rPr lang="en-US" sz="1400" smtClean="0"/>
              <a:t>FAO”. Retrieved from </a:t>
            </a:r>
            <a:r>
              <a:rPr lang="en-US" sz="1400" smtClean="0">
                <a:hlinkClick r:id="rId9"/>
              </a:rPr>
              <a:t>http</a:t>
            </a:r>
            <a:r>
              <a:rPr lang="en-US" sz="1400" smtClean="0">
                <a:hlinkClick r:id="rId9"/>
              </a:rPr>
              <a:t>://</a:t>
            </a:r>
            <a:r>
              <a:rPr lang="en-US" sz="1400" smtClean="0">
                <a:hlinkClick r:id="rId9"/>
              </a:rPr>
              <a:t>www.eco-business.com/media/uploads/ebmedia/fileuploads/dsc_0599-v2-648x431_news_featured.jpg</a:t>
            </a:r>
            <a:r>
              <a:rPr lang="en-US" sz="1400" smtClean="0"/>
              <a:t>.</a:t>
            </a:r>
          </a:p>
          <a:p>
            <a:endParaRPr lang="en-US" sz="1400" smtClean="0"/>
          </a:p>
          <a:p>
            <a:endParaRPr lang="en-US" sz="1400" smtClean="0"/>
          </a:p>
          <a:p>
            <a:endParaRPr lang="en-US" sz="1400"/>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25</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33400"/>
          </a:xfrm>
        </p:spPr>
        <p:txBody>
          <a:bodyPr>
            <a:normAutofit/>
          </a:bodyPr>
          <a:lstStyle/>
          <a:p>
            <a:r>
              <a:rPr lang="en-US" sz="2000" smtClean="0"/>
              <a:t>References:</a:t>
            </a:r>
            <a:endParaRPr lang="en-US" sz="2000"/>
          </a:p>
        </p:txBody>
      </p:sp>
      <p:sp>
        <p:nvSpPr>
          <p:cNvPr id="3" name="Content Placeholder 2"/>
          <p:cNvSpPr>
            <a:spLocks noGrp="1"/>
          </p:cNvSpPr>
          <p:nvPr>
            <p:ph sz="quarter" idx="1"/>
          </p:nvPr>
        </p:nvSpPr>
        <p:spPr>
          <a:xfrm>
            <a:off x="457200" y="1066800"/>
            <a:ext cx="7467600" cy="5407152"/>
          </a:xfrm>
        </p:spPr>
        <p:txBody>
          <a:bodyPr>
            <a:normAutofit/>
          </a:bodyPr>
          <a:lstStyle/>
          <a:p>
            <a:r>
              <a:rPr lang="en-US" sz="1600" smtClean="0"/>
              <a:t>The Celestial Convergence. “</a:t>
            </a:r>
            <a:r>
              <a:rPr lang="en-US" sz="1600" smtClean="0"/>
              <a:t>GREAT DELUGE: Prolonged Heavy Rains &amp; Flooding in </a:t>
            </a:r>
            <a:r>
              <a:rPr lang="en-US" sz="1600" smtClean="0"/>
              <a:t>Vietnam</a:t>
            </a:r>
            <a:r>
              <a:rPr lang="en-US" sz="1600" smtClean="0"/>
              <a:t>!</a:t>
            </a:r>
            <a:r>
              <a:rPr lang="en-US" sz="1600" smtClean="0"/>
              <a:t>”. Retrieved from </a:t>
            </a:r>
            <a:r>
              <a:rPr lang="en-US" sz="1600" smtClean="0">
                <a:hlinkClick r:id="rId2"/>
              </a:rPr>
              <a:t>http</a:t>
            </a:r>
            <a:r>
              <a:rPr lang="en-US" sz="1600" smtClean="0">
                <a:hlinkClick r:id="rId2"/>
              </a:rPr>
              <a:t>://thecelestialconvergence.blogspot.com/2011_09_18_archive.html</a:t>
            </a:r>
            <a:r>
              <a:rPr lang="en-US" sz="1600" smtClean="0"/>
              <a:t>.</a:t>
            </a:r>
          </a:p>
          <a:p>
            <a:r>
              <a:rPr lang="en-US" sz="1600" smtClean="0"/>
              <a:t>Prison Image.  Retrieved from </a:t>
            </a:r>
            <a:r>
              <a:rPr lang="en-US" sz="1600" smtClean="0">
                <a:hlinkClick r:id="rId3"/>
              </a:rPr>
              <a:t>http</a:t>
            </a:r>
            <a:r>
              <a:rPr lang="en-US" sz="1600" smtClean="0">
                <a:hlinkClick r:id="rId3"/>
              </a:rPr>
              <a:t>://</a:t>
            </a:r>
            <a:r>
              <a:rPr lang="en-US" sz="1600" smtClean="0">
                <a:hlinkClick r:id="rId3"/>
              </a:rPr>
              <a:t>mexicoinstitute.files.wordpress.com/2013/07/prison.jpg</a:t>
            </a:r>
            <a:r>
              <a:rPr lang="en-US" sz="1600" smtClean="0"/>
              <a:t>.</a:t>
            </a:r>
          </a:p>
          <a:p>
            <a:r>
              <a:rPr lang="en-US" sz="1600" smtClean="0"/>
              <a:t>BibleImmersion. </a:t>
            </a:r>
            <a:r>
              <a:rPr lang="en-US" sz="1600" i="1" smtClean="0"/>
              <a:t>“Trust </a:t>
            </a:r>
            <a:r>
              <a:rPr lang="en-US" sz="1600" i="1" smtClean="0"/>
              <a:t>In The Lord Jesus and You'll Be Saved, and Your Household - Acts 15 </a:t>
            </a:r>
            <a:r>
              <a:rPr lang="en-US" sz="1600" i="1" smtClean="0"/>
              <a:t>&amp;</a:t>
            </a:r>
            <a:r>
              <a:rPr lang="en-US" sz="1600" i="1" smtClean="0"/>
              <a:t>16”. </a:t>
            </a:r>
            <a:r>
              <a:rPr lang="en-US" sz="1600" smtClean="0"/>
              <a:t>Retrieved from http://bibleimmersion.blogspot.com/2011/06/trust-in-lord-jesus-and-youll-be-saved.html</a:t>
            </a:r>
          </a:p>
          <a:p>
            <a:endParaRPr lang="en-US" sz="1600" smtClean="0"/>
          </a:p>
          <a:p>
            <a:endParaRPr lang="en-US" sz="1600" smtClean="0"/>
          </a:p>
          <a:p>
            <a:endParaRPr lang="en-US" sz="1600" smtClean="0"/>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26</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lnSpcReduction="10000"/>
          </a:bodyPr>
          <a:lstStyle/>
          <a:p>
            <a:pPr algn="ctr">
              <a:buNone/>
            </a:pPr>
            <a:r>
              <a:rPr lang="en-US" sz="3600" b="1" smtClean="0"/>
              <a:t>Nghịch Cảnh Là Gì?</a:t>
            </a:r>
          </a:p>
          <a:p>
            <a:pPr>
              <a:buFontTx/>
              <a:buChar char="-"/>
            </a:pPr>
            <a:r>
              <a:rPr lang="en-US" smtClean="0"/>
              <a:t>Nghịch cảnh là những hoàn cảnh bất ưng ý nhưng lại xảy ra đến với chúng ta.</a:t>
            </a:r>
          </a:p>
          <a:p>
            <a:pPr>
              <a:buFontTx/>
              <a:buChar char="-"/>
            </a:pPr>
            <a:r>
              <a:rPr lang="en-US" smtClean="0"/>
              <a:t>Nghịch cảnh có thể là hậu quả của hành động trong quá khứ hay hiện tại của chúng ta.</a:t>
            </a:r>
          </a:p>
          <a:p>
            <a:pPr>
              <a:buFontTx/>
              <a:buChar char="-"/>
            </a:pPr>
            <a:r>
              <a:rPr lang="en-US" smtClean="0"/>
              <a:t>Nghịch cảnh có thể không phải do chúng ta gây nên nhưng vô tình xảy đến từ thế giới quanh ta.</a:t>
            </a:r>
          </a:p>
          <a:p>
            <a:pPr>
              <a:buFontTx/>
              <a:buChar char="-"/>
            </a:pPr>
            <a:r>
              <a:rPr lang="en-US" smtClean="0"/>
              <a:t>Nghịch cảnh có thể do ác ý của kẻ khác lên chúng ta nhưng cũng có thể là ngẫu nhiên từ hành động của một người nào đó.</a:t>
            </a:r>
          </a:p>
          <a:p>
            <a:pPr>
              <a:buFontTx/>
              <a:buChar char="-"/>
            </a:pPr>
            <a:r>
              <a:rPr lang="en-US" smtClean="0"/>
              <a:t>Nghịch ở đây chỉ sự bất ưng ý, không hài lòng, không mãn nguyện.  Như vậy, trong bản tính con người, ít ai tìm kiếm cho chính mình những điều bất ưng ý trừ khi họ có một ý thức, một lý tưởng, một toan tính hay động lực nào đó.</a:t>
            </a:r>
          </a:p>
          <a:p>
            <a:pPr>
              <a:buFontTx/>
              <a:buChar char="-"/>
            </a:pPr>
            <a:endParaRPr lang="en-US" sz="1800" b="1"/>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3</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620000" cy="6096000"/>
          </a:xfrm>
        </p:spPr>
        <p:txBody>
          <a:bodyPr/>
          <a:lstStyle/>
          <a:p>
            <a:pPr>
              <a:buFontTx/>
              <a:buChar char="-"/>
            </a:pPr>
            <a:r>
              <a:rPr lang="en-US" smtClean="0"/>
              <a:t>Nghịch cảnh cũng thường được hiểu </a:t>
            </a:r>
            <a:r>
              <a:rPr lang="en-US" smtClean="0"/>
              <a:t>như </a:t>
            </a:r>
            <a:r>
              <a:rPr lang="en-US" smtClean="0"/>
              <a:t>những khó khăn trong cuộc sống.  Tuy thế, không phải khó khăn nào cũng được coi là các nghịch cảnh.  Có một số người tự ý tìm cho mình những khó khăn hầu mong gặt hái những phần thưởng lớn lao hơn sau này.  Như thế, những khó khăn đó không được xem là nghịch cảnh nhưng chính là những thử thách tự chọn.</a:t>
            </a:r>
          </a:p>
          <a:p>
            <a:pPr>
              <a:buFontTx/>
              <a:buChar char="-"/>
            </a:pPr>
            <a:r>
              <a:rPr lang="en-US" smtClean="0"/>
              <a:t>Nghịch cảnh tự nó không làm một người vui vẻ nhưng có những người biết tự luyện tập hay ý thức để đối phó với nó.  Qua đó, những nghịch cảnh không những không làm phương hại đến tinh thần của người ấy, nó làm cho tinh thần của một người thêm vững mạnh và trưởng thành hơn. Chính điều đó làm một số người cảm thấy hạnh phúc hay hãnh diện.</a:t>
            </a:r>
          </a:p>
          <a:p>
            <a:pPr>
              <a:buFontTx/>
              <a:buChar char="-"/>
            </a:pPr>
            <a:endParaRPr lang="en-US" smtClean="0"/>
          </a:p>
          <a:p>
            <a:pPr>
              <a:buFontTx/>
              <a:buChar char="-"/>
            </a:pP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4</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a:buFontTx/>
              <a:buChar char="-"/>
            </a:pPr>
            <a:r>
              <a:rPr lang="en-US" smtClean="0"/>
              <a:t>Trong cuộc sống hiện tại, ít nhiều chúng ta sẽ gặp phải những nghịch cảnh.  Mỗi người sẽ có những cơ hội để gặp những nghịch cảnh khác nhau.Vấn đề ở chỗ là chúng ta sẽ phản ứng và đối phó với những nghịch cảnh như thế nào?</a:t>
            </a:r>
          </a:p>
          <a:p>
            <a:pPr>
              <a:buFontTx/>
              <a:buChar char="-"/>
            </a:pPr>
            <a:endParaRPr lang="en-US" smtClean="0"/>
          </a:p>
          <a:p>
            <a:pPr>
              <a:buFontTx/>
              <a:buChar char="-"/>
            </a:pPr>
            <a:endParaRPr lang="en-US" smtClean="0"/>
          </a:p>
          <a:p>
            <a:pPr>
              <a:buFontTx/>
              <a:buChar char="-"/>
            </a:pPr>
            <a:r>
              <a:rPr lang="en-US" b="1" i="1" smtClean="0">
                <a:latin typeface="Book Antiqua" pitchFamily="18" charset="0"/>
              </a:rPr>
              <a:t>Trong bài hôm này, các em sẽ viết những đoạn văn với chính suy nghĩ của các em về những nghịch cảnh được đưa ra.  Qua đó, các em có cơ hội suy nghĩ, phân tích nhiều khía cạnh của vấn đề và tổng hợp các suy nghĩ thành những giải pháp thích hợp nhất cho từng trường hợp.  Hãy dùng những dẫn chúng trong cuộc sống, trong sách vở hay trong lý luận để trợ giúp và làm sáng tỏ quan điểm của em.</a:t>
            </a:r>
            <a:endParaRPr lang="en-US" b="1" i="1">
              <a:latin typeface="Book Antiqua" pitchFamily="18" charset="0"/>
            </a:endParaRPr>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5</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1026" name="Picture 2" descr="C:\Program Files\Microsoft Office\MEDIA\CAGCAT10\j0285926.wmf"/>
          <p:cNvPicPr>
            <a:picLocks noChangeAspect="1" noChangeArrowheads="1"/>
          </p:cNvPicPr>
          <p:nvPr/>
        </p:nvPicPr>
        <p:blipFill>
          <a:blip r:embed="rId2" cstate="print"/>
          <a:srcRect/>
          <a:stretch>
            <a:fillRect/>
          </a:stretch>
        </p:blipFill>
        <p:spPr bwMode="auto">
          <a:xfrm>
            <a:off x="4114800" y="2514600"/>
            <a:ext cx="685800" cy="68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algn="ctr">
              <a:buNone/>
            </a:pPr>
            <a:r>
              <a:rPr lang="en-US" b="1" smtClean="0"/>
              <a:t>Trò Chơi “Mơ Về Biển Rộng”</a:t>
            </a:r>
          </a:p>
          <a:p>
            <a:pPr>
              <a:buNone/>
            </a:pPr>
            <a:r>
              <a:rPr lang="en-US" b="1" smtClean="0"/>
              <a:t>Tập Làm </a:t>
            </a:r>
            <a:r>
              <a:rPr lang="en-US" b="1" smtClean="0"/>
              <a:t>Văn (Phần 1): </a:t>
            </a:r>
          </a:p>
          <a:p>
            <a:pPr>
              <a:buNone/>
            </a:pPr>
            <a:r>
              <a:rPr lang="en-US" b="1" smtClean="0"/>
              <a:t>(</a:t>
            </a:r>
            <a:r>
              <a:rPr lang="en-US" b="1" smtClean="0"/>
              <a:t>xem </a:t>
            </a:r>
            <a:r>
              <a:rPr lang="en-US" b="1" smtClean="0"/>
              <a:t>bài “Mơ Về Biển Rộng”)</a:t>
            </a:r>
          </a:p>
          <a:p>
            <a:r>
              <a:rPr lang="en-US" smtClean="0"/>
              <a:t>Hãy cố gắng giải đáp trò chơi trên.</a:t>
            </a:r>
          </a:p>
          <a:p>
            <a:r>
              <a:rPr lang="en-US" smtClean="0"/>
              <a:t>Trong trò chơi này, nghịch cảnh của con cá là gì?</a:t>
            </a:r>
          </a:p>
          <a:p>
            <a:r>
              <a:rPr lang="en-US" smtClean="0"/>
              <a:t>Con cá nhận biết nghịch cảnh mà nó đang sống như thế nào?</a:t>
            </a:r>
          </a:p>
          <a:p>
            <a:r>
              <a:rPr lang="en-US" smtClean="0"/>
              <a:t>Theo em, cách đối phó tốt nhất đối với nghịch cảnh của con cá là gì? </a:t>
            </a:r>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6</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077200" cy="1905000"/>
          </a:xfrm>
        </p:spPr>
        <p:txBody>
          <a:bodyPr>
            <a:normAutofit/>
          </a:bodyPr>
          <a:lstStyle/>
          <a:p>
            <a:r>
              <a:rPr lang="en-US" smtClean="0"/>
              <a:t>“Đừng khóc khi mặt trời đi mất, bởi vì nước mắt sẽ ngăn bạn chiêm ngưỡng những vì sao.” – Violeta Parra</a:t>
            </a:r>
          </a:p>
          <a:p>
            <a:r>
              <a:rPr lang="en-US" smtClean="0"/>
              <a:t>“Don't cry when the sun is gone, because the tears won't let you see the stars.” ― Violeta Parra </a:t>
            </a:r>
          </a:p>
          <a:p>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7</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pic>
        <p:nvPicPr>
          <p:cNvPr id="6" name="Picture 5" descr="TearCoverStart.png"/>
          <p:cNvPicPr>
            <a:picLocks noChangeAspect="1"/>
          </p:cNvPicPr>
          <p:nvPr/>
        </p:nvPicPr>
        <p:blipFill>
          <a:blip r:embed="rId2" cstate="print"/>
          <a:stretch>
            <a:fillRect/>
          </a:stretch>
        </p:blipFill>
        <p:spPr>
          <a:xfrm>
            <a:off x="609600" y="2362200"/>
            <a:ext cx="7384232" cy="38945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543800" cy="6092952"/>
          </a:xfrm>
          <a:solidFill>
            <a:schemeClr val="accent5">
              <a:lumMod val="20000"/>
              <a:lumOff val="80000"/>
            </a:schemeClr>
          </a:solidFill>
        </p:spPr>
        <p:txBody>
          <a:bodyPr/>
          <a:lstStyle/>
          <a:p>
            <a:pPr>
              <a:buNone/>
            </a:pPr>
            <a:r>
              <a:rPr lang="en-US" b="1" smtClean="0"/>
              <a:t>Tập Làm Văn (Phần </a:t>
            </a:r>
            <a:r>
              <a:rPr lang="en-US" b="1" smtClean="0"/>
              <a:t>2):</a:t>
            </a:r>
            <a:endParaRPr lang="en-US" b="1" smtClean="0"/>
          </a:p>
          <a:p>
            <a:pPr>
              <a:buNone/>
            </a:pPr>
            <a:r>
              <a:rPr lang="en-US" smtClean="0"/>
              <a:t>Viết một vài đoạn văn để trả lời những câu hỏi sau:</a:t>
            </a:r>
          </a:p>
          <a:p>
            <a:pPr marL="457200" indent="-457200">
              <a:buAutoNum type="arabicParenR"/>
            </a:pPr>
            <a:r>
              <a:rPr lang="en-US" smtClean="0"/>
              <a:t>Theo em mặt trời, nước mắt và các vì sao tượng trưng cho những điều gì?</a:t>
            </a:r>
          </a:p>
          <a:p>
            <a:pPr marL="457200" indent="-457200">
              <a:buAutoNum type="arabicParenR"/>
            </a:pPr>
            <a:r>
              <a:rPr lang="en-US" smtClean="0"/>
              <a:t>Liệu có một hay nhiều câu trả lời cho câu hỏi vừa nêu?</a:t>
            </a:r>
          </a:p>
          <a:p>
            <a:pPr marL="457200" indent="-457200">
              <a:buAutoNum type="arabicParenR"/>
            </a:pPr>
            <a:r>
              <a:rPr lang="en-US" smtClean="0"/>
              <a:t>Lời khuyên trong câu châm ngôn trên đúng hay sai và tại sao?</a:t>
            </a:r>
          </a:p>
          <a:p>
            <a:pPr marL="457200" indent="-457200">
              <a:buAutoNum type="arabicParenR"/>
            </a:pPr>
            <a:r>
              <a:rPr lang="en-US" smtClean="0"/>
              <a:t>Khi nào vẻ đẹp của các vì sao quan trọng hơn là ánh sáng và sự sống của mặt trời mang lại?</a:t>
            </a:r>
          </a:p>
          <a:p>
            <a:pPr marL="457200" indent="-457200">
              <a:buAutoNum type="arabicParenR"/>
            </a:pPr>
            <a:r>
              <a:rPr lang="en-US" smtClean="0"/>
              <a:t>Trong cuộc sống thường ngày liệu người ta có dễ dàng chấp nhận lời khuyên này hay không?</a:t>
            </a:r>
          </a:p>
          <a:p>
            <a:pPr marL="457200" indent="-457200">
              <a:buAutoNum type="arabicParenR"/>
            </a:pPr>
            <a:r>
              <a:rPr lang="en-US" smtClean="0"/>
              <a:t>Khi nào chúng ta nên chấp nhận lời khuyên này và khi nào chúng ta không nên?</a:t>
            </a:r>
          </a:p>
          <a:p>
            <a:pPr marL="457200" indent="-457200">
              <a:buAutoNum type="arabicParenR"/>
            </a:pP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8</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620000" cy="5715000"/>
          </a:xfrm>
        </p:spPr>
        <p:txBody>
          <a:bodyPr>
            <a:normAutofit lnSpcReduction="10000"/>
          </a:bodyPr>
          <a:lstStyle/>
          <a:p>
            <a:pPr>
              <a:buNone/>
            </a:pPr>
            <a:r>
              <a:rPr lang="vi-VN" sz="3900" b="1" smtClean="0"/>
              <a:t>ĐƯỜNG ẤU THƠ</a:t>
            </a:r>
            <a:r>
              <a:rPr lang="en-US" sz="3900" b="1" smtClean="0"/>
              <a:t> - </a:t>
            </a:r>
            <a:r>
              <a:rPr lang="vi-VN" sz="3900" b="1" smtClean="0"/>
              <a:t>Minh Chiết</a:t>
            </a:r>
            <a:endParaRPr lang="vi-VN" sz="3900" smtClean="0"/>
          </a:p>
          <a:p>
            <a:pPr>
              <a:buNone/>
            </a:pPr>
            <a:r>
              <a:rPr lang="vi-VN" smtClean="0"/>
              <a:t/>
            </a:r>
            <a:br>
              <a:rPr lang="vi-VN" smtClean="0"/>
            </a:br>
            <a:r>
              <a:rPr lang="vi-VN" sz="4000" smtClean="0"/>
              <a:t>1. Con đường đi theo Chúa nhiều trắc trở chông gai. Nhưng hạnh phúc cho ai để tay Ngài dìu dắt. Hãy đón nhận Nước Chúa trong tâm tình trẻ thơ. Sống vâng lời ngoan hiền với cậy trông vô bờ.</a:t>
            </a:r>
          </a:p>
          <a:p>
            <a:pPr>
              <a:buNone/>
            </a:pPr>
            <a:r>
              <a:rPr lang="vi-VN" sz="3500" smtClean="0"/>
              <a:t/>
            </a:r>
            <a:br>
              <a:rPr lang="vi-VN" sz="3500" smtClean="0"/>
            </a:br>
            <a:endParaRPr lang="en-US"/>
          </a:p>
        </p:txBody>
      </p:sp>
      <p:sp>
        <p:nvSpPr>
          <p:cNvPr id="4" name="Slide Number Placeholder 3"/>
          <p:cNvSpPr>
            <a:spLocks noGrp="1"/>
          </p:cNvSpPr>
          <p:nvPr>
            <p:ph type="sldNum" sz="quarter" idx="15"/>
          </p:nvPr>
        </p:nvSpPr>
        <p:spPr/>
        <p:txBody>
          <a:bodyPr/>
          <a:lstStyle/>
          <a:p>
            <a:pPr algn="ctr" eaLnBrk="1" latinLnBrk="0" hangingPunct="1"/>
            <a:fld id="{2BBB5E19-F10A-4C2F-BF6F-11C513378A2E}" type="slidenum">
              <a:rPr kumimoji="0" lang="en-US" smtClean="0"/>
              <a:pPr algn="ctr" eaLnBrk="1" latinLnBrk="0" hangingPunct="1"/>
              <a:t>9</a:t>
            </a:fld>
            <a:endParaRPr kumimoji="0" lang="en-US"/>
          </a:p>
        </p:txBody>
      </p:sp>
      <p:sp>
        <p:nvSpPr>
          <p:cNvPr id="5" name="Footer Placeholder 4"/>
          <p:cNvSpPr>
            <a:spLocks noGrp="1"/>
          </p:cNvSpPr>
          <p:nvPr>
            <p:ph type="ftr" sz="quarter" idx="16"/>
          </p:nvPr>
        </p:nvSpPr>
        <p:spPr/>
        <p:txBody>
          <a:bodyPr/>
          <a:lstStyle/>
          <a:p>
            <a:r>
              <a:rPr kumimoji="0" lang="vi-VN" smtClean="0"/>
              <a:t>© 2014 Trường Việt Ngữ &amp; Văn Hóa PBC, All Right Reserved</a:t>
            </a:r>
            <a:endParaRPr kumimoji="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24622</TotalTime>
  <Words>1884</Words>
  <Application>Microsoft Office PowerPoint</Application>
  <PresentationFormat>On-screen Show (4:3)</PresentationFormat>
  <Paragraphs>133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Template</vt:lpstr>
      <vt:lpstr>Bài Học 20:  Những Khó Khăn và Nghịch Cảnh</vt:lpstr>
      <vt:lpstr>Cầu Nguyện Đầu Giờ</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THÁNH PHÊRÔ LÊ TÙY - Minh Chiết</vt:lpstr>
      <vt:lpstr>Slide 19</vt:lpstr>
      <vt:lpstr>Slide 20</vt:lpstr>
      <vt:lpstr>Slide 21</vt:lpstr>
      <vt:lpstr>Slide 22</vt:lpstr>
      <vt:lpstr>Slide 23</vt:lpstr>
      <vt:lpstr>Slide 24</vt:lpstr>
      <vt:lpstr>References:</vt:lpstr>
      <vt:lpstr>References:</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Học 19:  Chuyện Cây Táo</dc:title>
  <dc:creator>trankh</dc:creator>
  <cp:lastModifiedBy>trankh</cp:lastModifiedBy>
  <cp:revision>35</cp:revision>
  <dcterms:created xsi:type="dcterms:W3CDTF">2014-04-13T21:26:09Z</dcterms:created>
  <dcterms:modified xsi:type="dcterms:W3CDTF">2014-05-12T04:23:45Z</dcterms:modified>
</cp:coreProperties>
</file>