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9" r:id="rId4"/>
    <p:sldId id="27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22" autoAdjust="0"/>
    <p:restoredTop sz="99466" autoAdjust="0"/>
  </p:normalViewPr>
  <p:slideViewPr>
    <p:cSldViewPr>
      <p:cViewPr varScale="1">
        <p:scale>
          <a:sx n="86" d="100"/>
          <a:sy n="86" d="100"/>
        </p:scale>
        <p:origin x="-63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92BCB-1B02-4844-B982-FD673EF785C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9CFB-2827-4BF9-99FC-85D688A93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9CFB-2827-4BF9-99FC-85D688A939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02914A-8AFB-49EE-9771-83CCA70C0513}" type="datetime1">
              <a:rPr lang="en-US" smtClean="0"/>
              <a:pPr/>
              <a:t>3/9/2014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ED77-1086-461F-B6AE-B437A68349C3}" type="datetime1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18C-8FFE-4D69-97B5-7E27C6627A36}" type="datetime1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A724CE06-2A0D-49B4-9B15-B96DA8346F8B}" type="datetime1">
              <a:rPr lang="en-US" smtClean="0"/>
              <a:pPr algn="r" eaLnBrk="1" latinLnBrk="0" hangingPunct="1"/>
              <a:t>3/9/2014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B915BD-9726-49DF-8759-77348E391F4D}" type="datetime1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56B3-954D-4E93-B6E2-8568F378A8CF}" type="datetime1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8552-533C-4C44-B24B-D6C857CE9570}" type="datetime1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D1D9322C-063D-409E-9E4A-1072C67CBC86}" type="datetime1">
              <a:rPr lang="en-US" smtClean="0"/>
              <a:pPr algn="r" eaLnBrk="1" latinLnBrk="0" hangingPunct="1"/>
              <a:t>3/9/2014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68D7-D0D2-42C3-94E4-55149207A88B}" type="datetime1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51D3B78B-B7BC-49B1-8C1B-352A9BA47896}" type="datetime1">
              <a:rPr lang="en-US" smtClean="0"/>
              <a:pPr algn="r" eaLnBrk="1" latinLnBrk="0" hangingPunct="1"/>
              <a:t>3/9/2014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938DE1ED-0A45-41E0-A5AF-A037F63785CC}" type="datetime1">
              <a:rPr lang="en-US" smtClean="0"/>
              <a:pPr algn="r" eaLnBrk="1" latinLnBrk="0" hangingPunct="1"/>
              <a:t>3/9/2014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114E8B15-D368-4D99-93D9-E15FE5D33899}" type="datetime1">
              <a:rPr lang="en-US" smtClean="0"/>
              <a:pPr algn="r" eaLnBrk="1" latinLnBrk="0" hangingPunct="1"/>
              <a:t>3/9/2014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kumimoji="0" lang="vi-VN" smtClean="0">
                <a:solidFill>
                  <a:schemeClr val="tx2"/>
                </a:solidFill>
              </a:rPr>
              <a:t>@ 2014, Trường Việt Ngữ &amp; Văn Hóa Phan Bội Châu, All Rights Reserved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err="1" smtClean="0"/>
              <a:t>Học</a:t>
            </a:r>
            <a:r>
              <a:rPr lang="en-US" smtClean="0"/>
              <a:t> 18: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 </a:t>
            </a:r>
            <a:r>
              <a:rPr lang="en-US" sz="4000" smtClean="0"/>
              <a:t>Học Tiếng Việt Là Cần Thiết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Bảy</a:t>
            </a:r>
            <a:r>
              <a:rPr lang="en-US" dirty="0" smtClean="0"/>
              <a:t> – </a:t>
            </a:r>
            <a:r>
              <a:rPr lang="en-US" dirty="0" err="1" smtClean="0"/>
              <a:t>Niên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 2013-2014</a:t>
            </a:r>
          </a:p>
          <a:p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&amp;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Phan</a:t>
            </a:r>
            <a:r>
              <a:rPr lang="en-US" dirty="0" smtClean="0"/>
              <a:t> </a:t>
            </a:r>
            <a:r>
              <a:rPr lang="en-US" dirty="0" err="1" smtClean="0"/>
              <a:t>Bội</a:t>
            </a:r>
            <a:r>
              <a:rPr lang="en-US" dirty="0" smtClean="0"/>
              <a:t> </a:t>
            </a:r>
            <a:r>
              <a:rPr lang="en-US" dirty="0" err="1" smtClean="0"/>
              <a:t>Châu</a:t>
            </a:r>
            <a:endParaRPr lang="en-US" dirty="0"/>
          </a:p>
        </p:txBody>
      </p:sp>
      <p:pic>
        <p:nvPicPr>
          <p:cNvPr id="4" name="Picture 3" descr="School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457200"/>
            <a:ext cx="1883508" cy="1810362"/>
          </a:xfrm>
          <a:prstGeom prst="rect">
            <a:avLst/>
          </a:prstGeom>
        </p:spPr>
      </p:pic>
      <p:pic>
        <p:nvPicPr>
          <p:cNvPr id="5" name="Picture 4" descr="CongDoanAnaheim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381000"/>
            <a:ext cx="2035231" cy="197419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1</a:t>
            </a:fld>
            <a:endParaRPr kumimoji="0"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905000" y="6553200"/>
            <a:ext cx="5063120" cy="213360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815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Đố vui:  </a:t>
            </a:r>
          </a:p>
          <a:p>
            <a:r>
              <a:rPr lang="en-US" sz="2400" smtClean="0"/>
              <a:t>Tại sao người Việt học tiếng Việt thích hợp hơn những ngôn ngữ khác?</a:t>
            </a:r>
            <a:endParaRPr lang="en-US" sz="2400"/>
          </a:p>
        </p:txBody>
      </p:sp>
      <p:pic>
        <p:nvPicPr>
          <p:cNvPr id="8" name="Picture 7" descr="ThichH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1" y="1295401"/>
            <a:ext cx="51054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11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905000" y="6553200"/>
            <a:ext cx="5063120" cy="213360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815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Đố vui:  </a:t>
            </a:r>
          </a:p>
          <a:p>
            <a:r>
              <a:rPr lang="en-US" sz="2400" smtClean="0"/>
              <a:t>Tại sao học tiếng Việt cũng là đóng góp vào xã hội Hoa Kỳ?</a:t>
            </a:r>
            <a:endParaRPr lang="en-US" sz="2400"/>
          </a:p>
        </p:txBody>
      </p:sp>
      <p:pic>
        <p:nvPicPr>
          <p:cNvPr id="9" name="Picture 8" descr="DongG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143000"/>
            <a:ext cx="5791200" cy="5307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Arial"/>
                <a:cs typeface="Arial"/>
              </a:rPr>
              <a:t>Cầu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Nguyện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Đầu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(</a:t>
            </a:r>
            <a:r>
              <a:rPr lang="en-US" dirty="0" err="1" smtClean="0"/>
              <a:t>Xin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nguyện</a:t>
            </a:r>
            <a:r>
              <a:rPr lang="en-US" dirty="0" smtClean="0"/>
              <a:t> </a:t>
            </a:r>
            <a:r>
              <a:rPr lang="en-US" dirty="0" err="1" smtClean="0"/>
              <a:t>thinh</a:t>
            </a:r>
            <a:r>
              <a:rPr lang="en-US" dirty="0" smtClean="0"/>
              <a:t> </a:t>
            </a:r>
            <a:r>
              <a:rPr lang="en-US" dirty="0" err="1" smtClean="0"/>
              <a:t>lặng</a:t>
            </a:r>
            <a:r>
              <a:rPr lang="en-US" dirty="0" smtClean="0"/>
              <a:t> 1 </a:t>
            </a:r>
            <a:r>
              <a:rPr lang="en-US" dirty="0" err="1" smtClean="0"/>
              <a:t>phút</a:t>
            </a:r>
            <a:r>
              <a:rPr lang="en-US" dirty="0" smtClean="0"/>
              <a:t>.)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 marL="304800" indent="-304800">
              <a:lnSpc>
                <a:spcPct val="90000"/>
              </a:lnSpc>
            </a:pPr>
            <a:r>
              <a:rPr lang="en-US" dirty="0" err="1" smtClean="0"/>
              <a:t>Trích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Matthews 25:21, “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,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tôi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coi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.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hưởng</a:t>
            </a:r>
            <a:r>
              <a:rPr lang="en-US" dirty="0" smtClean="0"/>
              <a:t> </a:t>
            </a:r>
            <a:r>
              <a:rPr lang="en-US" dirty="0" err="1" smtClean="0"/>
              <a:t>niềm</a:t>
            </a:r>
            <a:r>
              <a:rPr lang="en-US" dirty="0" smtClean="0"/>
              <a:t> </a:t>
            </a:r>
            <a:r>
              <a:rPr lang="en-US" dirty="0" err="1" smtClean="0"/>
              <a:t>vui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!”</a:t>
            </a:r>
          </a:p>
          <a:p>
            <a:pPr marL="304800" indent="-304800">
              <a:lnSpc>
                <a:spcPct val="90000"/>
              </a:lnSpc>
            </a:pPr>
            <a:endParaRPr lang="en-US" dirty="0" smtClean="0"/>
          </a:p>
          <a:p>
            <a:pPr marL="304800" indent="-304800">
              <a:lnSpc>
                <a:spcPct val="90000"/>
              </a:lnSpc>
            </a:pP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tuy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Thiên</a:t>
            </a:r>
            <a:r>
              <a:rPr lang="en-US" dirty="0" smtClean="0"/>
              <a:t> </a:t>
            </a:r>
            <a:r>
              <a:rPr lang="en-US" dirty="0" err="1" smtClean="0"/>
              <a:t>Chúa</a:t>
            </a:r>
            <a:r>
              <a:rPr lang="en-US" dirty="0" smtClean="0"/>
              <a:t>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Amen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Viết Thư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1) Nơi viết, ngày ---- tháng ---- năm ----</a:t>
            </a:r>
          </a:p>
          <a:p>
            <a:r>
              <a:rPr lang="en-US" smtClean="0"/>
              <a:t>2) Lời chào</a:t>
            </a:r>
          </a:p>
          <a:p>
            <a:pPr lvl="1"/>
            <a:r>
              <a:rPr lang="en-US" smtClean="0"/>
              <a:t>Kính thưa ba má,</a:t>
            </a:r>
          </a:p>
          <a:p>
            <a:pPr lvl="1"/>
            <a:r>
              <a:rPr lang="en-US" smtClean="0"/>
              <a:t>Kính thưa ông,</a:t>
            </a:r>
          </a:p>
          <a:p>
            <a:pPr lvl="1"/>
            <a:r>
              <a:rPr lang="en-US" smtClean="0"/>
              <a:t>Bạn thân mến,</a:t>
            </a:r>
          </a:p>
          <a:p>
            <a:pPr lvl="1"/>
            <a:r>
              <a:rPr lang="en-US" smtClean="0"/>
              <a:t>John thân mến,</a:t>
            </a:r>
          </a:p>
          <a:p>
            <a:pPr lvl="1"/>
            <a:r>
              <a:rPr lang="en-US" smtClean="0"/>
              <a:t>Chú/cô/ xxxx quý mến,</a:t>
            </a:r>
          </a:p>
          <a:p>
            <a:r>
              <a:rPr lang="en-US" smtClean="0"/>
              <a:t>3) Đầu thư:</a:t>
            </a:r>
          </a:p>
          <a:p>
            <a:pPr lvl="1"/>
            <a:r>
              <a:rPr lang="en-US" smtClean="0"/>
              <a:t>Nhân ngày em vừa ra trường…</a:t>
            </a:r>
          </a:p>
          <a:p>
            <a:pPr lvl="1"/>
            <a:r>
              <a:rPr lang="en-US" smtClean="0"/>
              <a:t>Hôm nay, gió Santa Ana thổi qua quận Cam làm em liên tưởng đến những…</a:t>
            </a:r>
          </a:p>
          <a:p>
            <a:r>
              <a:rPr lang="en-US" smtClean="0"/>
              <a:t>4) Thân bài: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Viết Thư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Thân bài chia ra làm nhiều đoạn và nhiều ý.</a:t>
            </a:r>
          </a:p>
          <a:p>
            <a:r>
              <a:rPr lang="en-US" smtClean="0"/>
              <a:t>5) Kết luận:</a:t>
            </a:r>
          </a:p>
          <a:p>
            <a:pPr lvl="1"/>
            <a:r>
              <a:rPr lang="en-US" smtClean="0"/>
              <a:t>Thôi thư đã dài…</a:t>
            </a:r>
          </a:p>
          <a:p>
            <a:pPr lvl="1"/>
            <a:r>
              <a:rPr lang="en-US" smtClean="0"/>
              <a:t>Vài hàng gửi thăm bác…</a:t>
            </a:r>
          </a:p>
          <a:p>
            <a:pPr lvl="1"/>
            <a:r>
              <a:rPr lang="en-US" smtClean="0"/>
              <a:t> Bây giờ </a:t>
            </a:r>
            <a:r>
              <a:rPr lang="en-US" smtClean="0"/>
              <a:t>đã </a:t>
            </a:r>
            <a:r>
              <a:rPr lang="en-US" smtClean="0"/>
              <a:t>là </a:t>
            </a:r>
            <a:r>
              <a:rPr lang="en-US" smtClean="0"/>
              <a:t>10:00 đêm, thôi em cần dừng bút nơi </a:t>
            </a:r>
            <a:r>
              <a:rPr lang="en-US" smtClean="0"/>
              <a:t>đây…</a:t>
            </a:r>
            <a:endParaRPr lang="en-US" smtClean="0"/>
          </a:p>
          <a:p>
            <a:r>
              <a:rPr lang="en-US" smtClean="0"/>
              <a:t>6)Lời chào,</a:t>
            </a:r>
          </a:p>
          <a:p>
            <a:pPr lvl="1"/>
            <a:r>
              <a:rPr lang="en-US" smtClean="0"/>
              <a:t>Hẹn bạn lần tới,</a:t>
            </a:r>
          </a:p>
          <a:p>
            <a:pPr lvl="1"/>
            <a:r>
              <a:rPr lang="en-US" smtClean="0"/>
              <a:t>Rất kính,</a:t>
            </a:r>
          </a:p>
          <a:p>
            <a:pPr lvl="1"/>
            <a:r>
              <a:rPr lang="en-US" smtClean="0"/>
              <a:t>Thân chào bạn,</a:t>
            </a:r>
          </a:p>
          <a:p>
            <a:pPr lvl="1"/>
            <a:r>
              <a:rPr lang="en-US" smtClean="0"/>
              <a:t>Kính thư,</a:t>
            </a:r>
          </a:p>
          <a:p>
            <a:r>
              <a:rPr lang="en-US" smtClean="0"/>
              <a:t>7) Ký tên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905000" y="6553200"/>
            <a:ext cx="5063120" cy="213360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3048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Tập làm văn:  Tại sao học tiếng Việt là cần thiết?</a:t>
            </a:r>
            <a:endParaRPr lang="en-US" sz="2000"/>
          </a:p>
        </p:txBody>
      </p:sp>
      <p:pic>
        <p:nvPicPr>
          <p:cNvPr id="8" name="Picture 7" descr="TaiSaoHocTiengVi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90600"/>
            <a:ext cx="7545669" cy="5311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905000" y="6553200"/>
            <a:ext cx="5063120" cy="213360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Tập làm văn:  Học tiếng Việt giúp ích gì cho chính các em học sinh?</a:t>
            </a:r>
            <a:endParaRPr lang="en-US" sz="2000"/>
          </a:p>
        </p:txBody>
      </p:sp>
      <p:pic>
        <p:nvPicPr>
          <p:cNvPr id="9" name="Picture 8" descr="NhungIchLo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870912"/>
            <a:ext cx="5608581" cy="5537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905000" y="6553200"/>
            <a:ext cx="5063120" cy="213360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Tập làm văn:  </a:t>
            </a:r>
          </a:p>
          <a:p>
            <a:r>
              <a:rPr lang="en-US" sz="2000" smtClean="0"/>
              <a:t>Tại sao một đất nước cần có nhiều ngôn ngữ và văn hóa khác nhau?</a:t>
            </a:r>
            <a:endParaRPr lang="en-US" sz="2000"/>
          </a:p>
        </p:txBody>
      </p:sp>
      <p:pic>
        <p:nvPicPr>
          <p:cNvPr id="8" name="Picture 7" descr="DaVanHo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5565" y="1047877"/>
            <a:ext cx="6149636" cy="5337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8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905000" y="6553200"/>
            <a:ext cx="5063120" cy="213360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Đố vui:  </a:t>
            </a:r>
          </a:p>
          <a:p>
            <a:r>
              <a:rPr lang="en-US" sz="2000" smtClean="0"/>
              <a:t>Khi một nền văn hóa cao gặp nền văn hóa kém phát triển hơn, việc gì sẽ xảy ra?</a:t>
            </a:r>
            <a:endParaRPr lang="en-US" sz="2000"/>
          </a:p>
        </p:txBody>
      </p:sp>
      <p:sp>
        <p:nvSpPr>
          <p:cNvPr id="9" name="Oval 8"/>
          <p:cNvSpPr/>
          <p:nvPr/>
        </p:nvSpPr>
        <p:spPr>
          <a:xfrm>
            <a:off x="2209800" y="2514600"/>
            <a:ext cx="1295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Hội nhập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4800" y="2438400"/>
            <a:ext cx="1752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Nuốt chững</a:t>
            </a: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05000" y="42672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Hòa nhập vào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4191000"/>
            <a:ext cx="1295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Làm giàu thêm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9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905000" y="6553200"/>
            <a:ext cx="5063120" cy="213360"/>
          </a:xfrm>
        </p:spPr>
        <p:txBody>
          <a:bodyPr/>
          <a:lstStyle/>
          <a:p>
            <a:r>
              <a:rPr kumimoji="0" lang="vi-VN" smtClean="0"/>
              <a:t>@ 2014, Trường Việt Ngữ &amp; Văn Hóa Phan Bội Châu, All Rights Reserved</a:t>
            </a:r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Đố vui:  </a:t>
            </a:r>
          </a:p>
          <a:p>
            <a:r>
              <a:rPr lang="en-US" sz="3200" smtClean="0"/>
              <a:t>Học tiếng Việt thực sự là học điều gì?</a:t>
            </a:r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457200" y="13716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smtClean="0"/>
              <a:t> Chữ nghĩa</a:t>
            </a:r>
          </a:p>
          <a:p>
            <a:pPr>
              <a:buFontTx/>
              <a:buChar char="-"/>
            </a:pPr>
            <a:r>
              <a:rPr lang="en-US" sz="3200" smtClean="0"/>
              <a:t> Cách sống</a:t>
            </a:r>
          </a:p>
          <a:p>
            <a:pPr>
              <a:buFontTx/>
              <a:buChar char="-"/>
            </a:pPr>
            <a:r>
              <a:rPr lang="en-US" sz="3200" smtClean="0"/>
              <a:t> Cách suy nghĩ</a:t>
            </a:r>
          </a:p>
          <a:p>
            <a:pPr>
              <a:buFontTx/>
              <a:buChar char="-"/>
            </a:pPr>
            <a:r>
              <a:rPr lang="en-US" sz="3200" smtClean="0"/>
              <a:t> Văn hóa tập quán</a:t>
            </a:r>
          </a:p>
          <a:p>
            <a:pPr>
              <a:buFontTx/>
              <a:buChar char="-"/>
            </a:pPr>
            <a:r>
              <a:rPr lang="en-US" sz="3200" smtClean="0"/>
              <a:t> Kinh nghiệm</a:t>
            </a:r>
          </a:p>
          <a:p>
            <a:pPr>
              <a:buFontTx/>
              <a:buChar char="-"/>
            </a:pPr>
            <a:r>
              <a:rPr lang="en-US" sz="3200" smtClean="0"/>
              <a:t> Những bí quyết cho những cách giải quyết vấn đề</a:t>
            </a:r>
          </a:p>
          <a:p>
            <a:pPr>
              <a:buFontTx/>
              <a:buChar char="-"/>
            </a:pPr>
            <a:r>
              <a:rPr lang="en-US" sz="3200" smtClean="0"/>
              <a:t> Nhãn quan khác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184</TotalTime>
  <Words>609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Bài Học 18:  Học Tiếng Việt Là Cần Thiết</vt:lpstr>
      <vt:lpstr>Cầu Nguyện Đầu Giờ</vt:lpstr>
      <vt:lpstr>Viết Thư</vt:lpstr>
      <vt:lpstr>Viết Thư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Northrop Grumman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Học 11:  Sông Hồng</dc:title>
  <dc:creator>trankh</dc:creator>
  <cp:lastModifiedBy>trankh</cp:lastModifiedBy>
  <cp:revision>8</cp:revision>
  <dcterms:created xsi:type="dcterms:W3CDTF">2014-03-08T06:10:31Z</dcterms:created>
  <dcterms:modified xsi:type="dcterms:W3CDTF">2014-03-10T01:38:23Z</dcterms:modified>
</cp:coreProperties>
</file>