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029" autoAdjust="0"/>
    <p:restoredTop sz="82020" autoAdjust="0"/>
  </p:normalViewPr>
  <p:slideViewPr>
    <p:cSldViewPr>
      <p:cViewPr varScale="1">
        <p:scale>
          <a:sx n="70" d="100"/>
          <a:sy n="70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92BCB-1B02-4844-B982-FD673EF785C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9CFB-2827-4BF9-99FC-85D688A93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9CFB-2827-4BF9-99FC-85D688A939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2/20/2014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2/20/2014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err="1" smtClean="0"/>
              <a:t>Học</a:t>
            </a:r>
            <a:r>
              <a:rPr lang="en-US" smtClean="0"/>
              <a:t> 16: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 </a:t>
            </a:r>
            <a:r>
              <a:rPr lang="en-US" sz="4000" smtClean="0"/>
              <a:t>Nguyễn Trãi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Bảy</a:t>
            </a:r>
            <a:r>
              <a:rPr lang="en-US" dirty="0" smtClean="0"/>
              <a:t> – </a:t>
            </a:r>
            <a:r>
              <a:rPr lang="en-US" dirty="0" err="1" smtClean="0"/>
              <a:t>Niên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 2013-2014</a:t>
            </a:r>
          </a:p>
          <a:p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&amp;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 smtClean="0"/>
              <a:t>Bội</a:t>
            </a:r>
            <a:r>
              <a:rPr lang="en-US" dirty="0" smtClean="0"/>
              <a:t> </a:t>
            </a:r>
            <a:r>
              <a:rPr lang="en-US" dirty="0" err="1" smtClean="0"/>
              <a:t>Châu</a:t>
            </a:r>
            <a:endParaRPr lang="en-US" dirty="0"/>
          </a:p>
        </p:txBody>
      </p:sp>
      <p:pic>
        <p:nvPicPr>
          <p:cNvPr id="4" name="Picture 3" descr="School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57200"/>
            <a:ext cx="1883508" cy="1810362"/>
          </a:xfrm>
          <a:prstGeom prst="rect">
            <a:avLst/>
          </a:prstGeom>
        </p:spPr>
      </p:pic>
      <p:pic>
        <p:nvPicPr>
          <p:cNvPr id="5" name="Picture 4" descr="CongDoanAnaheim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81000"/>
            <a:ext cx="2035231" cy="19741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 2014 </a:t>
            </a:r>
            <a:r>
              <a:rPr lang="en-US" sz="800" dirty="0" err="1" smtClean="0"/>
              <a:t>Trường</a:t>
            </a:r>
            <a:r>
              <a:rPr lang="en-US" sz="800" dirty="0" smtClean="0"/>
              <a:t> </a:t>
            </a:r>
            <a:r>
              <a:rPr lang="en-US" sz="800" dirty="0" err="1" smtClean="0"/>
              <a:t>Việt</a:t>
            </a:r>
            <a:r>
              <a:rPr lang="en-US" sz="800" dirty="0" smtClean="0"/>
              <a:t> </a:t>
            </a:r>
            <a:r>
              <a:rPr lang="en-US" sz="800" dirty="0" err="1" smtClean="0"/>
              <a:t>Ngữ</a:t>
            </a:r>
            <a:r>
              <a:rPr lang="en-US" sz="800" dirty="0" smtClean="0"/>
              <a:t> &amp; </a:t>
            </a:r>
            <a:r>
              <a:rPr lang="en-US" sz="800" dirty="0" err="1" smtClean="0"/>
              <a:t>Văn</a:t>
            </a:r>
            <a:r>
              <a:rPr lang="en-US" sz="800" dirty="0" smtClean="0"/>
              <a:t> </a:t>
            </a:r>
            <a:r>
              <a:rPr lang="en-US" sz="800" dirty="0" err="1" smtClean="0"/>
              <a:t>Hóa</a:t>
            </a:r>
            <a:r>
              <a:rPr lang="en-US" sz="800" dirty="0" smtClean="0"/>
              <a:t> PBC, All Right Reserved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10-Câu Hỏi:</a:t>
            </a:r>
          </a:p>
          <a:p>
            <a:endParaRPr lang="en-US" smtClean="0"/>
          </a:p>
          <a:p>
            <a:r>
              <a:rPr lang="en-US" sz="2400" smtClean="0"/>
              <a:t>Vì sao Nguyễn Trãi không tiếp tục tiễn cha mà quay về nước?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905000" y="2667000"/>
            <a:ext cx="1524000" cy="762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1981200"/>
            <a:ext cx="16002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Phi Khanh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5410200"/>
            <a:ext cx="13716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Đại Việt</a:t>
            </a:r>
            <a:endParaRPr lang="en-US"/>
          </a:p>
        </p:txBody>
      </p:sp>
      <p:cxnSp>
        <p:nvCxnSpPr>
          <p:cNvPr id="8" name="Curved Connector 7"/>
          <p:cNvCxnSpPr>
            <a:stCxn id="4" idx="7"/>
            <a:endCxn id="5" idx="1"/>
          </p:cNvCxnSpPr>
          <p:nvPr/>
        </p:nvCxnSpPr>
        <p:spPr>
          <a:xfrm rot="5400000" flipH="1" flipV="1">
            <a:off x="4430759" y="879008"/>
            <a:ext cx="674641" cy="3124529"/>
          </a:xfrm>
          <a:prstGeom prst="curvedConnector3">
            <a:avLst>
              <a:gd name="adj1" fmla="val 152080"/>
            </a:avLst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9" name="Oval 8"/>
          <p:cNvSpPr/>
          <p:nvPr/>
        </p:nvSpPr>
        <p:spPr>
          <a:xfrm>
            <a:off x="5410200" y="4495800"/>
            <a:ext cx="16764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Ải Nam Quan</a:t>
            </a:r>
            <a:endParaRPr lang="en-US"/>
          </a:p>
        </p:txBody>
      </p:sp>
      <p:cxnSp>
        <p:nvCxnSpPr>
          <p:cNvPr id="11" name="Shape 10"/>
          <p:cNvCxnSpPr>
            <a:stCxn id="4" idx="6"/>
            <a:endCxn id="9" idx="0"/>
          </p:cNvCxnSpPr>
          <p:nvPr/>
        </p:nvCxnSpPr>
        <p:spPr>
          <a:xfrm>
            <a:off x="3429000" y="3048000"/>
            <a:ext cx="2819400" cy="14478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Shape 12"/>
          <p:cNvCxnSpPr>
            <a:stCxn id="4" idx="5"/>
            <a:endCxn id="6" idx="6"/>
          </p:cNvCxnSpPr>
          <p:nvPr/>
        </p:nvCxnSpPr>
        <p:spPr>
          <a:xfrm rot="5400000">
            <a:off x="1451862" y="3999147"/>
            <a:ext cx="2435692" cy="107221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1905000"/>
            <a:ext cx="210506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rửa hận cho cha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62400" y="3124200"/>
            <a:ext cx="18453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1. quay về khỏi 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28800" y="4572000"/>
            <a:ext cx="23391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3. rửa nhục cho nước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11-Câu Hỏi:</a:t>
            </a:r>
          </a:p>
          <a:p>
            <a:endParaRPr lang="en-US" smtClean="0"/>
          </a:p>
          <a:p>
            <a:r>
              <a:rPr lang="en-US" sz="2400" smtClean="0"/>
              <a:t>Bài “Bình Ngô Đại Cáo” nói lên điều gì?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3733800" y="2971800"/>
            <a:ext cx="175260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Bình Ngô Đại Cáo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24600" y="1600200"/>
            <a:ext cx="1905000" cy="838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Tác phẩm văn học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0" y="3733800"/>
            <a:ext cx="2057400" cy="1219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Quá trình khởi nghĩa gian khổ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5257800"/>
            <a:ext cx="19050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Sự tham tàn và tội ác của giặc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4724400"/>
            <a:ext cx="2209800" cy="1524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Chính nghĩa tất thắng của Khởi Nghĩa Lam Sơn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" y="2133600"/>
            <a:ext cx="1905000" cy="1143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Ý chí độc lập của dân tộc</a:t>
            </a:r>
            <a:endParaRPr lang="en-US"/>
          </a:p>
        </p:txBody>
      </p:sp>
      <p:cxnSp>
        <p:nvCxnSpPr>
          <p:cNvPr id="12" name="Straight Arrow Connector 11"/>
          <p:cNvCxnSpPr>
            <a:stCxn id="4" idx="7"/>
            <a:endCxn id="5" idx="3"/>
          </p:cNvCxnSpPr>
          <p:nvPr/>
        </p:nvCxnSpPr>
        <p:spPr>
          <a:xfrm flipV="1">
            <a:off x="5229737" y="2315649"/>
            <a:ext cx="1373844" cy="790062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  <a:endCxn id="6" idx="0"/>
          </p:cNvCxnSpPr>
          <p:nvPr/>
        </p:nvCxnSpPr>
        <p:spPr>
          <a:xfrm>
            <a:off x="5486400" y="3429000"/>
            <a:ext cx="163830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  <a:endCxn id="7" idx="0"/>
          </p:cNvCxnSpPr>
          <p:nvPr/>
        </p:nvCxnSpPr>
        <p:spPr>
          <a:xfrm>
            <a:off x="4610100" y="3886200"/>
            <a:ext cx="838200" cy="1371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9" idx="0"/>
          </p:cNvCxnSpPr>
          <p:nvPr/>
        </p:nvCxnSpPr>
        <p:spPr>
          <a:xfrm flipH="1">
            <a:off x="2705100" y="3752289"/>
            <a:ext cx="1285363" cy="9721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10" idx="6"/>
          </p:cNvCxnSpPr>
          <p:nvPr/>
        </p:nvCxnSpPr>
        <p:spPr>
          <a:xfrm flipH="1" flipV="1">
            <a:off x="2286000" y="2705100"/>
            <a:ext cx="1704463" cy="4006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2600" y="25908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là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91200" y="327660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trình bày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4648200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3. phơi bày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895600" y="4114800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4. giải thích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90800" y="2667000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5. khẳng định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12-Câu Hỏi:</a:t>
            </a:r>
          </a:p>
          <a:p>
            <a:endParaRPr lang="en-US" smtClean="0"/>
          </a:p>
          <a:p>
            <a:r>
              <a:rPr lang="en-US" sz="2400" smtClean="0"/>
              <a:t>Sau khi từ quan, Nguyễn Trãi về sống ở đâu?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371600" y="1981200"/>
            <a:ext cx="29718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Vua Lê Thái Tông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34200" y="2362200"/>
            <a:ext cx="16002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Đại Việt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3886200"/>
            <a:ext cx="1524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Triều thần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4038600"/>
            <a:ext cx="22098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5638800"/>
            <a:ext cx="25146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Núi Côn Sơn</a:t>
            </a:r>
            <a:endParaRPr lang="en-US"/>
          </a:p>
        </p:txBody>
      </p:sp>
      <p:cxnSp>
        <p:nvCxnSpPr>
          <p:cNvPr id="10" name="Straight Arrow Connector 9"/>
          <p:cNvCxnSpPr>
            <a:stCxn id="4" idx="6"/>
            <a:endCxn id="5" idx="2"/>
          </p:cNvCxnSpPr>
          <p:nvPr/>
        </p:nvCxnSpPr>
        <p:spPr>
          <a:xfrm>
            <a:off x="4343400" y="2400300"/>
            <a:ext cx="259080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4" idx="4"/>
          </p:cNvCxnSpPr>
          <p:nvPr/>
        </p:nvCxnSpPr>
        <p:spPr>
          <a:xfrm flipV="1">
            <a:off x="1943100" y="2819400"/>
            <a:ext cx="914400" cy="1219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6"/>
          </p:cNvCxnSpPr>
          <p:nvPr/>
        </p:nvCxnSpPr>
        <p:spPr>
          <a:xfrm flipH="1">
            <a:off x="3048000" y="4267200"/>
            <a:ext cx="2514600" cy="266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8" idx="2"/>
          </p:cNvCxnSpPr>
          <p:nvPr/>
        </p:nvCxnSpPr>
        <p:spPr>
          <a:xfrm>
            <a:off x="2724382" y="4884130"/>
            <a:ext cx="2152418" cy="1135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8200" y="2362200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lên ngôi và trị vì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33600" y="3276600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làm quan cho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81400" y="4343400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3. gièm pha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76600" y="5181600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4. vể ở ẩn tại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13-Câu Hỏi:</a:t>
            </a:r>
          </a:p>
          <a:p>
            <a:endParaRPr lang="en-US" smtClean="0"/>
          </a:p>
          <a:p>
            <a:r>
              <a:rPr lang="en-US" sz="2400" smtClean="0"/>
              <a:t>Sau khi trở lại giúp vua, Nguyễn Trãi bị vu oan trong vụ án gì?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2971800" y="1676400"/>
            <a:ext cx="18288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Vụ án Lệ Chi Viên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29400" y="2895600"/>
            <a:ext cx="1828800" cy="1066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Vua Lê Thái Tông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400" y="2667000"/>
            <a:ext cx="1676400" cy="838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Thị Lộ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3810000"/>
            <a:ext cx="1447800" cy="762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5105400"/>
            <a:ext cx="2362200" cy="1219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Nhà của Nguyễn Trãi tại Côn Sơn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4953000"/>
            <a:ext cx="12954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Triều Đình</a:t>
            </a:r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5" idx="1"/>
          </p:cNvCxnSpPr>
          <p:nvPr/>
        </p:nvCxnSpPr>
        <p:spPr>
          <a:xfrm>
            <a:off x="4800600" y="2095500"/>
            <a:ext cx="2096622" cy="9563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6"/>
            <a:endCxn id="5" idx="3"/>
          </p:cNvCxnSpPr>
          <p:nvPr/>
        </p:nvCxnSpPr>
        <p:spPr>
          <a:xfrm flipV="1">
            <a:off x="5334000" y="3806171"/>
            <a:ext cx="1563222" cy="3848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5" idx="2"/>
          </p:cNvCxnSpPr>
          <p:nvPr/>
        </p:nvCxnSpPr>
        <p:spPr>
          <a:xfrm>
            <a:off x="2590800" y="3086100"/>
            <a:ext cx="4038600" cy="342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8" idx="0"/>
          </p:cNvCxnSpPr>
          <p:nvPr/>
        </p:nvCxnSpPr>
        <p:spPr>
          <a:xfrm flipH="1">
            <a:off x="6134100" y="3962400"/>
            <a:ext cx="1409700" cy="1143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  <a:endCxn id="6" idx="4"/>
          </p:cNvCxnSpPr>
          <p:nvPr/>
        </p:nvCxnSpPr>
        <p:spPr>
          <a:xfrm flipH="1" flipV="1">
            <a:off x="1752600" y="3505200"/>
            <a:ext cx="266700" cy="1447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7" idx="3"/>
          </p:cNvCxnSpPr>
          <p:nvPr/>
        </p:nvCxnSpPr>
        <p:spPr>
          <a:xfrm flipV="1">
            <a:off x="2477293" y="4460408"/>
            <a:ext cx="1620933" cy="6041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34000" y="2286000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kể câu truyện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29400" y="4495800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viếng thăm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114800" y="2971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3. hầu</a:t>
            </a:r>
            <a:endParaRPr lang="en-US"/>
          </a:p>
        </p:txBody>
      </p:sp>
      <p:cxnSp>
        <p:nvCxnSpPr>
          <p:cNvPr id="29" name="Straight Arrow Connector 28"/>
          <p:cNvCxnSpPr>
            <a:stCxn id="6" idx="5"/>
            <a:endCxn id="7" idx="2"/>
          </p:cNvCxnSpPr>
          <p:nvPr/>
        </p:nvCxnSpPr>
        <p:spPr>
          <a:xfrm>
            <a:off x="2345297" y="3382449"/>
            <a:ext cx="1540903" cy="8085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350520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4. là vợ của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410200" y="3886200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5. tiếp đón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33400" y="396240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7</a:t>
            </a:r>
            <a:r>
              <a:rPr lang="en-US" smtClean="0"/>
              <a:t>. Vu oan tội giết vua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8400" y="472440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6</a:t>
            </a:r>
            <a:r>
              <a:rPr lang="en-US" smtClean="0"/>
              <a:t>. Vu oan tội giết vua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14-Câu Hỏi:</a:t>
            </a:r>
          </a:p>
          <a:p>
            <a:endParaRPr lang="en-US" smtClean="0"/>
          </a:p>
          <a:p>
            <a:r>
              <a:rPr lang="en-US" sz="2400" smtClean="0"/>
              <a:t>Kết quả vụ án như thế nào?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1828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Triều Đình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2743200"/>
            <a:ext cx="18288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5105400"/>
            <a:ext cx="31242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Chu di tam tộc</a:t>
            </a:r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>
            <a:off x="3124200" y="2324100"/>
            <a:ext cx="2667000" cy="8763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</p:cNvCxnSpPr>
          <p:nvPr/>
        </p:nvCxnSpPr>
        <p:spPr>
          <a:xfrm flipH="1">
            <a:off x="3657600" y="3523689"/>
            <a:ext cx="2401422" cy="16579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57600" y="2438400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kết tội giết vua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52893" y="441960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bị hình phạt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15-Câu Hỏi:</a:t>
            </a:r>
          </a:p>
          <a:p>
            <a:endParaRPr lang="en-US" smtClean="0"/>
          </a:p>
          <a:p>
            <a:r>
              <a:rPr lang="en-US" sz="2400" smtClean="0"/>
              <a:t>Ai giải oan cho Nguyễn Trãi?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447800" y="1828800"/>
            <a:ext cx="1752600" cy="1219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Vua Lê Thánh Tông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81600" y="4343400"/>
            <a:ext cx="16002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05400" y="1600200"/>
            <a:ext cx="19050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Vụ án Lệ Chi Viên</a:t>
            </a:r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6" idx="2"/>
          </p:cNvCxnSpPr>
          <p:nvPr/>
        </p:nvCxnSpPr>
        <p:spPr>
          <a:xfrm flipV="1">
            <a:off x="3200400" y="2057400"/>
            <a:ext cx="190500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5" idx="2"/>
          </p:cNvCxnSpPr>
          <p:nvPr/>
        </p:nvCxnSpPr>
        <p:spPr>
          <a:xfrm>
            <a:off x="2943737" y="2869452"/>
            <a:ext cx="2237863" cy="20073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21336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xem lại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57600" y="3505200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giải oan vào năm 1464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16-Câu Hỏi:</a:t>
            </a:r>
          </a:p>
          <a:p>
            <a:endParaRPr lang="en-US" smtClean="0"/>
          </a:p>
          <a:p>
            <a:r>
              <a:rPr lang="en-US" sz="2400" smtClean="0"/>
              <a:t>Việc Nguyễn Trãi và người thân bị giết oan cho ta bài học gì?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2438400" y="3352800"/>
            <a:ext cx="2209800" cy="83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Câu truyện Nguyễn Trãi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" y="1828800"/>
            <a:ext cx="12192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Giặc ngoại xâm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1600200"/>
            <a:ext cx="16764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Độc lập cho Đại Việt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5000" y="1828800"/>
            <a:ext cx="1447800" cy="609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Nhà Lê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3429000"/>
            <a:ext cx="18288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Chu Di Tam Tộc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4724400"/>
            <a:ext cx="3048000" cy="1828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Người có nhiều công đóng góp không phải lúc nào cũng được quý trọng vào đương thời của họ. 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4724400"/>
            <a:ext cx="2819400" cy="1828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Người đời sau sẽ có cái nhìn khách quan hơn nhưng cũng quá muộn màng.</a:t>
            </a:r>
            <a:endParaRPr lang="en-US"/>
          </a:p>
        </p:txBody>
      </p:sp>
      <p:cxnSp>
        <p:nvCxnSpPr>
          <p:cNvPr id="12" name="Straight Arrow Connector 11"/>
          <p:cNvCxnSpPr>
            <a:stCxn id="4" idx="1"/>
            <a:endCxn id="5" idx="5"/>
          </p:cNvCxnSpPr>
          <p:nvPr/>
        </p:nvCxnSpPr>
        <p:spPr>
          <a:xfrm flipH="1" flipV="1">
            <a:off x="1421652" y="2609289"/>
            <a:ext cx="1340366" cy="8662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0"/>
            <a:endCxn id="6" idx="4"/>
          </p:cNvCxnSpPr>
          <p:nvPr/>
        </p:nvCxnSpPr>
        <p:spPr>
          <a:xfrm flipV="1">
            <a:off x="3543300" y="2514600"/>
            <a:ext cx="114300" cy="838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7"/>
            <a:endCxn id="7" idx="3"/>
          </p:cNvCxnSpPr>
          <p:nvPr/>
        </p:nvCxnSpPr>
        <p:spPr>
          <a:xfrm flipV="1">
            <a:off x="4324582" y="2349126"/>
            <a:ext cx="1602444" cy="11264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8" idx="2"/>
          </p:cNvCxnSpPr>
          <p:nvPr/>
        </p:nvCxnSpPr>
        <p:spPr>
          <a:xfrm flipV="1">
            <a:off x="4648200" y="3733800"/>
            <a:ext cx="1981200" cy="38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9" idx="1"/>
          </p:cNvCxnSpPr>
          <p:nvPr/>
        </p:nvCxnSpPr>
        <p:spPr>
          <a:xfrm>
            <a:off x="4324582" y="4068249"/>
            <a:ext cx="617588" cy="9239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  <a:endCxn id="10" idx="0"/>
          </p:cNvCxnSpPr>
          <p:nvPr/>
        </p:nvCxnSpPr>
        <p:spPr>
          <a:xfrm flipH="1">
            <a:off x="2019300" y="4068249"/>
            <a:ext cx="742718" cy="6561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0600" y="2971800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tham gia chống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76600" y="2667000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giúp giành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181600" y="2590800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3. giúp thiết lập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24400" y="358140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4. bị hình phạt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038600" y="4343400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5. cho thấy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09800" y="4191000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6. cũng an ủi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76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17-Câu Hỏi:</a:t>
            </a:r>
          </a:p>
          <a:p>
            <a:endParaRPr lang="en-US" sz="2000" smtClean="0"/>
          </a:p>
          <a:p>
            <a:r>
              <a:rPr lang="en-US" sz="2400" smtClean="0"/>
              <a:t>Theo em, cách trừng phạt </a:t>
            </a:r>
            <a:r>
              <a:rPr lang="en-US" sz="2400" smtClean="0"/>
              <a:t>của </a:t>
            </a:r>
            <a:r>
              <a:rPr lang="en-US" sz="2400" smtClean="0"/>
              <a:t>triều đình Nhà Lê đối với Nguyễn Trãi như thế nào so với cách hành xử của tòa án thời đại ngày nay?</a:t>
            </a:r>
          </a:p>
        </p:txBody>
      </p:sp>
      <p:sp>
        <p:nvSpPr>
          <p:cNvPr id="4" name="Oval 3"/>
          <p:cNvSpPr/>
          <p:nvPr/>
        </p:nvSpPr>
        <p:spPr>
          <a:xfrm>
            <a:off x="1143000" y="2438400"/>
            <a:ext cx="16002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Triều Đình Nhà Lê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2362200"/>
            <a:ext cx="1676400" cy="1143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Kẻ chống lại vua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4724400"/>
            <a:ext cx="16764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Tòa án ngày nay 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4419600"/>
            <a:ext cx="20574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Những người có tinh thần phản kháng</a:t>
            </a:r>
            <a:endParaRPr lang="en-US"/>
          </a:p>
        </p:txBody>
      </p:sp>
      <p:cxnSp>
        <p:nvCxnSpPr>
          <p:cNvPr id="9" name="Straight Arrow Connector 8"/>
          <p:cNvCxnSpPr>
            <a:stCxn id="4" idx="6"/>
            <a:endCxn id="5" idx="2"/>
          </p:cNvCxnSpPr>
          <p:nvPr/>
        </p:nvCxnSpPr>
        <p:spPr>
          <a:xfrm>
            <a:off x="2743200" y="2895600"/>
            <a:ext cx="3657600" cy="38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6600" y="259080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chu di tam tộc</a:t>
            </a:r>
            <a:endParaRPr lang="en-US"/>
          </a:p>
        </p:txBody>
      </p:sp>
      <p:cxnSp>
        <p:nvCxnSpPr>
          <p:cNvPr id="12" name="Straight Arrow Connector 11"/>
          <p:cNvCxnSpPr>
            <a:stCxn id="6" idx="6"/>
            <a:endCxn id="7" idx="2"/>
          </p:cNvCxnSpPr>
          <p:nvPr/>
        </p:nvCxnSpPr>
        <p:spPr>
          <a:xfrm flipV="1">
            <a:off x="2819400" y="5105400"/>
            <a:ext cx="3352800" cy="38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472440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2. bắt, nhốt, đày ải và giết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0"/>
            <a:ext cx="876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18-Câu Hỏi Văn Phạm:</a:t>
            </a:r>
          </a:p>
          <a:p>
            <a:endParaRPr lang="en-US" sz="2000" smtClean="0"/>
          </a:p>
          <a:p>
            <a:r>
              <a:rPr lang="en-US" sz="2400" smtClean="0"/>
              <a:t>Trong một câu với ngoặc kép, dấu chấm và dấu phẩy được đặt như thế nảo?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2590800"/>
            <a:ext cx="1676400" cy="1066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Mở ngoặc kép  </a:t>
            </a:r>
          </a:p>
          <a:p>
            <a:pPr algn="ctr"/>
            <a:r>
              <a:rPr lang="en-US" smtClean="0"/>
              <a:t>“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81800" y="2438400"/>
            <a:ext cx="1828800" cy="1066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Đóng ngoặc kép “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752600"/>
            <a:ext cx="1066800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Dấu chấm </a:t>
            </a:r>
          </a:p>
          <a:p>
            <a:pPr algn="ctr"/>
            <a:r>
              <a:rPr lang="en-US" smtClean="0"/>
              <a:t>.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4114800"/>
            <a:ext cx="11430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Dấu phẩy</a:t>
            </a:r>
          </a:p>
          <a:p>
            <a:pPr algn="ctr"/>
            <a:r>
              <a:rPr lang="en-US" smtClean="0"/>
              <a:t>,</a:t>
            </a:r>
            <a:endParaRPr lang="en-US"/>
          </a:p>
        </p:txBody>
      </p:sp>
      <p:cxnSp>
        <p:nvCxnSpPr>
          <p:cNvPr id="9" name="Straight Arrow Connector 8"/>
          <p:cNvCxnSpPr>
            <a:stCxn id="6" idx="2"/>
            <a:endCxn id="4" idx="7"/>
          </p:cNvCxnSpPr>
          <p:nvPr/>
        </p:nvCxnSpPr>
        <p:spPr>
          <a:xfrm flipH="1">
            <a:off x="1964297" y="2247900"/>
            <a:ext cx="2226703" cy="4991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5" idx="1"/>
          </p:cNvCxnSpPr>
          <p:nvPr/>
        </p:nvCxnSpPr>
        <p:spPr>
          <a:xfrm>
            <a:off x="5257800" y="2247900"/>
            <a:ext cx="1791822" cy="3467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4" idx="5"/>
          </p:cNvCxnSpPr>
          <p:nvPr/>
        </p:nvCxnSpPr>
        <p:spPr>
          <a:xfrm flipH="1" flipV="1">
            <a:off x="1964297" y="3501371"/>
            <a:ext cx="2150503" cy="11468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6"/>
            <a:endCxn id="5" idx="3"/>
          </p:cNvCxnSpPr>
          <p:nvPr/>
        </p:nvCxnSpPr>
        <p:spPr>
          <a:xfrm flipV="1">
            <a:off x="5257800" y="3348971"/>
            <a:ext cx="1791822" cy="12992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90800" y="243840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nằm trong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90800" y="381000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</a:t>
            </a:r>
            <a:r>
              <a:rPr lang="en-US" smtClean="0"/>
              <a:t>. nằm trong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381000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r>
              <a:rPr lang="en-US" smtClean="0"/>
              <a:t>. nằm trong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00" y="213360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</a:t>
            </a:r>
            <a:r>
              <a:rPr lang="en-US" smtClean="0"/>
              <a:t>. nằm trong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76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19-Câu Hỏi Văn Phạm:</a:t>
            </a:r>
          </a:p>
          <a:p>
            <a:endParaRPr lang="en-US" sz="2000" smtClean="0"/>
          </a:p>
          <a:p>
            <a:r>
              <a:rPr lang="en-US" sz="2400" smtClean="0"/>
              <a:t>Trong một câu với ngoặc kép, dấm chấm than và dấu chấm hỏi được sử dụng như thế nào?</a:t>
            </a:r>
          </a:p>
        </p:txBody>
      </p:sp>
      <p:sp>
        <p:nvSpPr>
          <p:cNvPr id="35" name="Oval 34"/>
          <p:cNvSpPr/>
          <p:nvPr/>
        </p:nvSpPr>
        <p:spPr>
          <a:xfrm>
            <a:off x="304800" y="2971800"/>
            <a:ext cx="1447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Mở ngoặc kép  </a:t>
            </a:r>
          </a:p>
          <a:p>
            <a:pPr algn="ctr"/>
            <a:r>
              <a:rPr lang="en-US" smtClean="0"/>
              <a:t>“</a:t>
            </a: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486400" y="2971800"/>
            <a:ext cx="15240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Đóng ngoặc kép “</a:t>
            </a: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1600200"/>
            <a:ext cx="16002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Dấu chấm than (!) và chấm hỏi </a:t>
            </a:r>
          </a:p>
          <a:p>
            <a:pPr algn="ctr"/>
            <a:r>
              <a:rPr lang="en-US" smtClean="0"/>
              <a:t>(?)</a:t>
            </a: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867400" y="4724400"/>
            <a:ext cx="19050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Dấu chấm than (!) và chấm hỏi </a:t>
            </a:r>
          </a:p>
          <a:p>
            <a:pPr algn="ctr"/>
            <a:r>
              <a:rPr lang="en-US" smtClean="0"/>
              <a:t>(?</a:t>
            </a:r>
            <a:endParaRPr lang="en-US"/>
          </a:p>
        </p:txBody>
      </p:sp>
      <p:cxnSp>
        <p:nvCxnSpPr>
          <p:cNvPr id="39" name="Straight Arrow Connector 38"/>
          <p:cNvCxnSpPr>
            <a:stCxn id="37" idx="2"/>
            <a:endCxn id="35" idx="6"/>
          </p:cNvCxnSpPr>
          <p:nvPr/>
        </p:nvCxnSpPr>
        <p:spPr>
          <a:xfrm flipH="1">
            <a:off x="1752600" y="2552700"/>
            <a:ext cx="1066800" cy="9525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6"/>
            <a:endCxn id="36" idx="1"/>
          </p:cNvCxnSpPr>
          <p:nvPr/>
        </p:nvCxnSpPr>
        <p:spPr>
          <a:xfrm>
            <a:off x="4419600" y="2552700"/>
            <a:ext cx="1289985" cy="5753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0"/>
          </p:cNvCxnSpPr>
          <p:nvPr/>
        </p:nvCxnSpPr>
        <p:spPr>
          <a:xfrm flipH="1" flipV="1">
            <a:off x="6629400" y="3962400"/>
            <a:ext cx="190500" cy="762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24000" y="259080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nằm trong</a:t>
            </a:r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800600" y="4114800"/>
            <a:ext cx="408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</a:t>
            </a:r>
            <a:r>
              <a:rPr lang="en-US" smtClean="0"/>
              <a:t>. nằm ngoài nếu không thuộc về câu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419600" y="2514600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</a:t>
            </a:r>
            <a:r>
              <a:rPr lang="en-US" smtClean="0"/>
              <a:t>. nằm trong nếu thuộc về câu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Arial"/>
                <a:cs typeface="Arial"/>
              </a:rPr>
              <a:t>Cầu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Nguyện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Đầu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(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nguyện</a:t>
            </a:r>
            <a:r>
              <a:rPr lang="en-US" dirty="0" smtClean="0"/>
              <a:t> </a:t>
            </a:r>
            <a:r>
              <a:rPr lang="en-US" dirty="0" err="1" smtClean="0"/>
              <a:t>thinh</a:t>
            </a:r>
            <a:r>
              <a:rPr lang="en-US" dirty="0" smtClean="0"/>
              <a:t> </a:t>
            </a:r>
            <a:r>
              <a:rPr lang="en-US" dirty="0" err="1" smtClean="0"/>
              <a:t>lặng</a:t>
            </a:r>
            <a:r>
              <a:rPr lang="en-US" dirty="0" smtClean="0"/>
              <a:t> 1 </a:t>
            </a:r>
            <a:r>
              <a:rPr lang="en-US" dirty="0" err="1" smtClean="0"/>
              <a:t>phút</a:t>
            </a:r>
            <a:r>
              <a:rPr lang="en-US" dirty="0" smtClean="0"/>
              <a:t>.)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 marL="304800" indent="-304800">
              <a:lnSpc>
                <a:spcPct val="90000"/>
              </a:lnSpc>
            </a:pPr>
            <a:r>
              <a:rPr lang="en-US" dirty="0" err="1" smtClean="0"/>
              <a:t>Trích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Matthews 25:21, “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,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coi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.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hưởng</a:t>
            </a:r>
            <a:r>
              <a:rPr lang="en-US" dirty="0" smtClean="0"/>
              <a:t> </a:t>
            </a:r>
            <a:r>
              <a:rPr lang="en-US" dirty="0" err="1" smtClean="0"/>
              <a:t>niềm</a:t>
            </a:r>
            <a:r>
              <a:rPr lang="en-US" dirty="0" smtClean="0"/>
              <a:t> </a:t>
            </a: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!”</a:t>
            </a:r>
          </a:p>
          <a:p>
            <a:pPr marL="304800" indent="-304800">
              <a:lnSpc>
                <a:spcPct val="90000"/>
              </a:lnSpc>
            </a:pPr>
            <a:endParaRPr lang="en-US" dirty="0" smtClean="0"/>
          </a:p>
          <a:p>
            <a:pPr marL="304800" indent="-304800">
              <a:lnSpc>
                <a:spcPct val="90000"/>
              </a:lnSpc>
            </a:pP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tuy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Thiên</a:t>
            </a:r>
            <a:r>
              <a:rPr lang="en-US" dirty="0" smtClean="0"/>
              <a:t> </a:t>
            </a:r>
            <a:r>
              <a:rPr lang="en-US" dirty="0" err="1" smtClean="0"/>
              <a:t>Chúa</a:t>
            </a:r>
            <a:r>
              <a:rPr lang="en-US" dirty="0" smtClean="0"/>
              <a:t>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Amen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5532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 2014 </a:t>
            </a:r>
            <a:r>
              <a:rPr lang="en-US" sz="800" dirty="0" err="1" smtClean="0"/>
              <a:t>Trường</a:t>
            </a:r>
            <a:r>
              <a:rPr lang="en-US" sz="800" dirty="0" smtClean="0"/>
              <a:t> </a:t>
            </a:r>
            <a:r>
              <a:rPr lang="en-US" sz="800" dirty="0" err="1" smtClean="0"/>
              <a:t>Việt</a:t>
            </a:r>
            <a:r>
              <a:rPr lang="en-US" sz="800" dirty="0" smtClean="0"/>
              <a:t> </a:t>
            </a:r>
            <a:r>
              <a:rPr lang="en-US" sz="800" dirty="0" err="1" smtClean="0"/>
              <a:t>Ngữ</a:t>
            </a:r>
            <a:r>
              <a:rPr lang="en-US" sz="800" dirty="0" smtClean="0"/>
              <a:t> &amp; </a:t>
            </a:r>
            <a:r>
              <a:rPr lang="en-US" sz="800" dirty="0" err="1" smtClean="0"/>
              <a:t>Văn</a:t>
            </a:r>
            <a:r>
              <a:rPr lang="en-US" sz="800" dirty="0" smtClean="0"/>
              <a:t> </a:t>
            </a:r>
            <a:r>
              <a:rPr lang="en-US" sz="800" dirty="0" err="1" smtClean="0"/>
              <a:t>Hóa</a:t>
            </a:r>
            <a:r>
              <a:rPr lang="en-US" sz="800" dirty="0" smtClean="0"/>
              <a:t> PBC, All Right Reserved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76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20-Câu Hỏi Văn Phạm:</a:t>
            </a:r>
          </a:p>
          <a:p>
            <a:endParaRPr lang="en-US" sz="2000" smtClean="0"/>
          </a:p>
          <a:p>
            <a:r>
              <a:rPr lang="en-US" sz="2400" smtClean="0"/>
              <a:t>Trong một câu với ngoặc kép, dấu chấm phẩy và dấu hai chấm, chúng được đặt như thế nảo?</a:t>
            </a:r>
          </a:p>
        </p:txBody>
      </p:sp>
      <p:sp>
        <p:nvSpPr>
          <p:cNvPr id="16" name="Oval 15"/>
          <p:cNvSpPr/>
          <p:nvPr/>
        </p:nvSpPr>
        <p:spPr>
          <a:xfrm>
            <a:off x="457200" y="2743200"/>
            <a:ext cx="1676400" cy="1066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Mở ngoặc kép  </a:t>
            </a:r>
          </a:p>
          <a:p>
            <a:pPr algn="ctr"/>
            <a:r>
              <a:rPr lang="en-US" smtClean="0"/>
              <a:t>“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86200" y="2743200"/>
            <a:ext cx="1828800" cy="1066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Đóng ngoặc kép “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62800" y="4191000"/>
            <a:ext cx="1143000" cy="1219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Dấu hai chấm</a:t>
            </a:r>
          </a:p>
          <a:p>
            <a:pPr algn="ctr"/>
            <a:r>
              <a:rPr lang="en-US" smtClean="0"/>
              <a:t>:</a:t>
            </a:r>
            <a:endParaRPr lang="en-US"/>
          </a:p>
        </p:txBody>
      </p:sp>
      <p:cxnSp>
        <p:nvCxnSpPr>
          <p:cNvPr id="19" name="Straight Arrow Connector 18"/>
          <p:cNvCxnSpPr>
            <a:stCxn id="17" idx="2"/>
            <a:endCxn id="16" idx="6"/>
          </p:cNvCxnSpPr>
          <p:nvPr/>
        </p:nvCxnSpPr>
        <p:spPr>
          <a:xfrm flipH="1">
            <a:off x="2133600" y="3276600"/>
            <a:ext cx="1752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5" idx="2"/>
            <a:endCxn id="17" idx="6"/>
          </p:cNvCxnSpPr>
          <p:nvPr/>
        </p:nvCxnSpPr>
        <p:spPr>
          <a:xfrm flipH="1">
            <a:off x="5715000" y="2743200"/>
            <a:ext cx="160020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1"/>
            <a:endCxn id="17" idx="5"/>
          </p:cNvCxnSpPr>
          <p:nvPr/>
        </p:nvCxnSpPr>
        <p:spPr>
          <a:xfrm flipH="1" flipV="1">
            <a:off x="5447178" y="3653771"/>
            <a:ext cx="1883011" cy="7157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0" y="2895600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 nằm sau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0" y="3733800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</a:t>
            </a:r>
            <a:r>
              <a:rPr lang="en-US" smtClean="0"/>
              <a:t>. nằm sau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867400" y="2590800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</a:t>
            </a:r>
            <a:r>
              <a:rPr lang="en-US" smtClean="0"/>
              <a:t>. nằm sau</a:t>
            </a: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15200" y="2133600"/>
            <a:ext cx="1295400" cy="1219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Dấu chấm phẩy </a:t>
            </a:r>
          </a:p>
          <a:p>
            <a:pPr algn="ctr"/>
            <a:r>
              <a:rPr lang="en-US" smtClean="0"/>
              <a:t>;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228601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3-Câu Hỏi:</a:t>
            </a:r>
          </a:p>
          <a:p>
            <a:endParaRPr lang="en-US" smtClean="0"/>
          </a:p>
          <a:p>
            <a:r>
              <a:rPr lang="en-US" sz="2400" smtClean="0"/>
              <a:t>Nguyễn Trãi là con của ai? Ông còn là cháu ngoại của ai?</a:t>
            </a:r>
            <a:endParaRPr lang="en-US" sz="2400"/>
          </a:p>
        </p:txBody>
      </p:sp>
      <p:pic>
        <p:nvPicPr>
          <p:cNvPr id="4" name="Picture 3" descr="DongDoiNguyenTra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500973"/>
            <a:ext cx="3493881" cy="52460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4-Câu Hỏi:</a:t>
            </a:r>
          </a:p>
          <a:p>
            <a:endParaRPr lang="en-US" smtClean="0"/>
          </a:p>
          <a:p>
            <a:r>
              <a:rPr lang="en-US" sz="2400" smtClean="0"/>
              <a:t>Quân giặc nào đã sang đánh nước ta khi nhà Hồ lên thay nhà Trần làm vua?</a:t>
            </a:r>
            <a:endParaRPr lang="en-US" sz="2400"/>
          </a:p>
        </p:txBody>
      </p:sp>
      <p:sp>
        <p:nvSpPr>
          <p:cNvPr id="5" name="Oval 4"/>
          <p:cNvSpPr/>
          <p:nvPr/>
        </p:nvSpPr>
        <p:spPr>
          <a:xfrm>
            <a:off x="2286000" y="2133600"/>
            <a:ext cx="13716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Nhà Hồ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3200400"/>
            <a:ext cx="12192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Nhà Trần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4343400"/>
            <a:ext cx="1219200" cy="1143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Giặc Minh</a:t>
            </a:r>
            <a:endParaRPr lang="en-US"/>
          </a:p>
        </p:txBody>
      </p:sp>
      <p:cxnSp>
        <p:nvCxnSpPr>
          <p:cNvPr id="9" name="Straight Arrow Connector 8"/>
          <p:cNvCxnSpPr>
            <a:stCxn id="7" idx="5"/>
            <a:endCxn id="18" idx="2"/>
          </p:cNvCxnSpPr>
          <p:nvPr/>
        </p:nvCxnSpPr>
        <p:spPr>
          <a:xfrm>
            <a:off x="2336052" y="5319012"/>
            <a:ext cx="3302748" cy="14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5105400"/>
            <a:ext cx="13837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3. xâm lược</a:t>
            </a:r>
            <a:endParaRPr lang="en-US"/>
          </a:p>
        </p:txBody>
      </p:sp>
      <p:cxnSp>
        <p:nvCxnSpPr>
          <p:cNvPr id="13" name="Straight Arrow Connector 12"/>
          <p:cNvCxnSpPr>
            <a:stCxn id="5" idx="6"/>
          </p:cNvCxnSpPr>
          <p:nvPr/>
        </p:nvCxnSpPr>
        <p:spPr>
          <a:xfrm>
            <a:off x="3657600" y="2552700"/>
            <a:ext cx="1143000" cy="8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2667000"/>
            <a:ext cx="10182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1. lật đổ</a:t>
            </a:r>
            <a:endParaRPr lang="en-US"/>
          </a:p>
        </p:txBody>
      </p:sp>
      <p:cxnSp>
        <p:nvCxnSpPr>
          <p:cNvPr id="16" name="Straight Arrow Connector 15"/>
          <p:cNvCxnSpPr>
            <a:stCxn id="7" idx="6"/>
            <a:endCxn id="6" idx="3"/>
          </p:cNvCxnSpPr>
          <p:nvPr/>
        </p:nvCxnSpPr>
        <p:spPr>
          <a:xfrm flipV="1">
            <a:off x="2514600" y="3915849"/>
            <a:ext cx="2388348" cy="999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419600"/>
            <a:ext cx="211307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lấy cớ khôi phục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38800" y="5029200"/>
            <a:ext cx="1676400" cy="609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Đại Việt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5-Câu Hỏi:</a:t>
            </a:r>
          </a:p>
          <a:p>
            <a:endParaRPr lang="en-US" smtClean="0"/>
          </a:p>
          <a:p>
            <a:r>
              <a:rPr lang="en-US" sz="2400" smtClean="0"/>
              <a:t>Vì sao Nguyễn Phi Khanh bị bắt giải về Trung Quốc?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219200" y="2057400"/>
            <a:ext cx="19050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Phi Khanh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2209800"/>
            <a:ext cx="16764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Nhà Hồ</a:t>
            </a:r>
            <a:endParaRPr lang="en-US"/>
          </a:p>
        </p:txBody>
      </p:sp>
      <p:cxnSp>
        <p:nvCxnSpPr>
          <p:cNvPr id="7" name="Curved Connector 6"/>
          <p:cNvCxnSpPr>
            <a:stCxn id="4" idx="6"/>
            <a:endCxn id="5" idx="2"/>
          </p:cNvCxnSpPr>
          <p:nvPr/>
        </p:nvCxnSpPr>
        <p:spPr>
          <a:xfrm>
            <a:off x="3124200" y="2552700"/>
            <a:ext cx="26670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2362200"/>
            <a:ext cx="187262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1. làm quan cho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4876800"/>
            <a:ext cx="1600200" cy="1066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Giặc Minh</a:t>
            </a:r>
            <a:endParaRPr lang="en-US"/>
          </a:p>
        </p:txBody>
      </p:sp>
      <p:cxnSp>
        <p:nvCxnSpPr>
          <p:cNvPr id="11" name="Straight Arrow Connector 10"/>
          <p:cNvCxnSpPr>
            <a:stCxn id="9" idx="7"/>
            <a:endCxn id="5" idx="4"/>
          </p:cNvCxnSpPr>
          <p:nvPr/>
        </p:nvCxnSpPr>
        <p:spPr>
          <a:xfrm flipV="1">
            <a:off x="6014056" y="3200400"/>
            <a:ext cx="615344" cy="1832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5943600" y="4038600"/>
            <a:ext cx="132119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3</a:t>
            </a:r>
            <a:r>
              <a:rPr lang="en-US" smtClean="0"/>
              <a:t>. tấn công</a:t>
            </a: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0600" y="3810000"/>
            <a:ext cx="1828800" cy="1447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Quan và sĩ phu theo Nhà Hồ</a:t>
            </a:r>
            <a:endParaRPr lang="en-US"/>
          </a:p>
        </p:txBody>
      </p:sp>
      <p:cxnSp>
        <p:nvCxnSpPr>
          <p:cNvPr id="15" name="Straight Arrow Connector 14"/>
          <p:cNvCxnSpPr>
            <a:stCxn id="4" idx="4"/>
            <a:endCxn id="13" idx="0"/>
          </p:cNvCxnSpPr>
          <p:nvPr/>
        </p:nvCxnSpPr>
        <p:spPr>
          <a:xfrm flipH="1">
            <a:off x="1905000" y="3048000"/>
            <a:ext cx="2667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7" name="TextBox 16"/>
          <p:cNvSpPr txBox="1"/>
          <p:nvPr/>
        </p:nvSpPr>
        <p:spPr>
          <a:xfrm>
            <a:off x="1905000" y="3276600"/>
            <a:ext cx="6415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là</a:t>
            </a:r>
            <a:endParaRPr lang="en-US"/>
          </a:p>
        </p:txBody>
      </p:sp>
      <p:cxnSp>
        <p:nvCxnSpPr>
          <p:cNvPr id="21" name="Straight Arrow Connector 20"/>
          <p:cNvCxnSpPr>
            <a:stCxn id="9" idx="2"/>
            <a:endCxn id="13" idx="5"/>
          </p:cNvCxnSpPr>
          <p:nvPr/>
        </p:nvCxnSpPr>
        <p:spPr>
          <a:xfrm flipH="1" flipV="1">
            <a:off x="2551578" y="5045775"/>
            <a:ext cx="2096622" cy="364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0" y="5181600"/>
            <a:ext cx="120097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4. Giết và</a:t>
            </a:r>
          </a:p>
          <a:p>
            <a:r>
              <a:rPr lang="en-US" smtClean="0"/>
              <a:t> bắt bớ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6-Câu Hỏi:</a:t>
            </a:r>
          </a:p>
          <a:p>
            <a:endParaRPr lang="en-US" smtClean="0"/>
          </a:p>
          <a:p>
            <a:r>
              <a:rPr lang="en-US" sz="2400" smtClean="0"/>
              <a:t>Ai đã theo tiễn Nguyễn Phi Khanh trên đường giải về Tàu?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3429000" y="2057400"/>
            <a:ext cx="1524000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Phi Khanh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29400" y="4038600"/>
            <a:ext cx="14478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Tàu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4343400"/>
            <a:ext cx="2286000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 và em trai</a:t>
            </a:r>
            <a:endParaRPr lang="en-US"/>
          </a:p>
        </p:txBody>
      </p:sp>
      <p:cxnSp>
        <p:nvCxnSpPr>
          <p:cNvPr id="8" name="Straight Arrow Connector 7"/>
          <p:cNvCxnSpPr>
            <a:stCxn id="6" idx="0"/>
            <a:endCxn id="4" idx="3"/>
          </p:cNvCxnSpPr>
          <p:nvPr/>
        </p:nvCxnSpPr>
        <p:spPr>
          <a:xfrm flipV="1">
            <a:off x="2286000" y="2902930"/>
            <a:ext cx="1366185" cy="1440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TextBox 8"/>
          <p:cNvSpPr txBox="1"/>
          <p:nvPr/>
        </p:nvSpPr>
        <p:spPr>
          <a:xfrm>
            <a:off x="2362200" y="3657600"/>
            <a:ext cx="24545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đưa tiễn biệt cha là</a:t>
            </a:r>
            <a:endParaRPr lang="en-US"/>
          </a:p>
        </p:txBody>
      </p:sp>
      <p:cxnSp>
        <p:nvCxnSpPr>
          <p:cNvPr id="11" name="Straight Arrow Connector 10"/>
          <p:cNvCxnSpPr>
            <a:stCxn id="4" idx="5"/>
            <a:endCxn id="5" idx="1"/>
          </p:cNvCxnSpPr>
          <p:nvPr/>
        </p:nvCxnSpPr>
        <p:spPr>
          <a:xfrm>
            <a:off x="4729815" y="2902930"/>
            <a:ext cx="2111611" cy="1291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3276600"/>
            <a:ext cx="25859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1. bị bắt và đày ải sang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7-Câu Hỏi:</a:t>
            </a:r>
          </a:p>
          <a:p>
            <a:endParaRPr lang="en-US" smtClean="0"/>
          </a:p>
          <a:p>
            <a:r>
              <a:rPr lang="en-US" sz="2400" smtClean="0"/>
              <a:t>Nguyễn Trãi đã tham gia vào đội quân do ai khởi xướng?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676400" y="2133600"/>
            <a:ext cx="1524000" cy="1066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Lê Lợi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2895600"/>
            <a:ext cx="1676400" cy="1219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Khởi Nghĩa Lam Sơn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5029200"/>
            <a:ext cx="1524000" cy="838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>
            <a:off x="3200400" y="2667000"/>
            <a:ext cx="24384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" name="Straight Arrow Connector 9"/>
          <p:cNvCxnSpPr>
            <a:stCxn id="6" idx="6"/>
            <a:endCxn id="5" idx="3"/>
          </p:cNvCxnSpPr>
          <p:nvPr/>
        </p:nvCxnSpPr>
        <p:spPr>
          <a:xfrm flipV="1">
            <a:off x="3581400" y="3936252"/>
            <a:ext cx="2302903" cy="151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2743200"/>
            <a:ext cx="161133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1. khởi xướng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14800" y="5029200"/>
            <a:ext cx="14494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tham Gia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8-Câu Hỏi:</a:t>
            </a:r>
          </a:p>
          <a:p>
            <a:endParaRPr lang="en-US" smtClean="0"/>
          </a:p>
          <a:p>
            <a:r>
              <a:rPr lang="en-US" sz="2400" smtClean="0"/>
              <a:t>Ông làm việc gì trong quân đội này?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5181600" y="1752600"/>
            <a:ext cx="1447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Lê Lợi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4800600"/>
            <a:ext cx="18288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cxnSp>
        <p:nvCxnSpPr>
          <p:cNvPr id="7" name="Straight Arrow Connector 6"/>
          <p:cNvCxnSpPr>
            <a:stCxn id="5" idx="0"/>
            <a:endCxn id="8" idx="4"/>
          </p:cNvCxnSpPr>
          <p:nvPr/>
        </p:nvCxnSpPr>
        <p:spPr>
          <a:xfrm flipV="1">
            <a:off x="2133600" y="35814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1828800" y="2971800"/>
            <a:ext cx="19812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Quân sư</a:t>
            </a:r>
            <a:endParaRPr lang="en-US"/>
          </a:p>
        </p:txBody>
      </p:sp>
      <p:cxnSp>
        <p:nvCxnSpPr>
          <p:cNvPr id="11" name="Straight Arrow Connector 10"/>
          <p:cNvCxnSpPr>
            <a:stCxn id="8" idx="7"/>
            <a:endCxn id="4" idx="2"/>
          </p:cNvCxnSpPr>
          <p:nvPr/>
        </p:nvCxnSpPr>
        <p:spPr>
          <a:xfrm flipV="1">
            <a:off x="3519860" y="2286000"/>
            <a:ext cx="1661740" cy="775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2" name="Oval 11"/>
          <p:cNvSpPr/>
          <p:nvPr/>
        </p:nvSpPr>
        <p:spPr>
          <a:xfrm>
            <a:off x="6172200" y="3810000"/>
            <a:ext cx="14478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Văn bản</a:t>
            </a: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5257800"/>
            <a:ext cx="23622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Chiến lược &amp; Chiến thuật</a:t>
            </a:r>
            <a:endParaRPr lang="en-US"/>
          </a:p>
        </p:txBody>
      </p:sp>
      <p:cxnSp>
        <p:nvCxnSpPr>
          <p:cNvPr id="15" name="Straight Arrow Connector 14"/>
          <p:cNvCxnSpPr>
            <a:stCxn id="8" idx="6"/>
            <a:endCxn id="12" idx="1"/>
          </p:cNvCxnSpPr>
          <p:nvPr/>
        </p:nvCxnSpPr>
        <p:spPr>
          <a:xfrm>
            <a:off x="3810000" y="3276600"/>
            <a:ext cx="2574226" cy="667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7" name="Straight Arrow Connector 16"/>
          <p:cNvCxnSpPr>
            <a:stCxn id="8" idx="5"/>
            <a:endCxn id="13" idx="0"/>
          </p:cNvCxnSpPr>
          <p:nvPr/>
        </p:nvCxnSpPr>
        <p:spPr>
          <a:xfrm>
            <a:off x="3519860" y="3492126"/>
            <a:ext cx="1852240" cy="1765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4038600"/>
            <a:ext cx="1524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1. trở thành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2590800"/>
            <a:ext cx="91082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giúp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19600" y="3505200"/>
            <a:ext cx="142058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3. soạn thảo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91000" y="4267200"/>
            <a:ext cx="12394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4. thiết kế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upload.wikimedia.org/wikipedia/commons/7/79/VietnamCentralHighlandsm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9-Câu Hỏi:</a:t>
            </a:r>
          </a:p>
          <a:p>
            <a:endParaRPr lang="en-US" smtClean="0"/>
          </a:p>
          <a:p>
            <a:r>
              <a:rPr lang="en-US" sz="2400" smtClean="0"/>
              <a:t>Nguyễn Trãi tiễn cha đến đâu thì quay về?</a:t>
            </a:r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1143000" y="2362200"/>
            <a:ext cx="16002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Trãi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1676400"/>
            <a:ext cx="25146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Nguyễn Phi Khanh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38600" y="4343400"/>
            <a:ext cx="24384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Ải Nam Quan</a:t>
            </a:r>
            <a:endParaRPr lang="en-US"/>
          </a:p>
        </p:txBody>
      </p:sp>
      <p:cxnSp>
        <p:nvCxnSpPr>
          <p:cNvPr id="8" name="Curved Connector 7"/>
          <p:cNvCxnSpPr>
            <a:stCxn id="4" idx="7"/>
            <a:endCxn id="5" idx="1"/>
          </p:cNvCxnSpPr>
          <p:nvPr/>
        </p:nvCxnSpPr>
        <p:spPr>
          <a:xfrm rot="5400000" flipH="1" flipV="1">
            <a:off x="3615835" y="692173"/>
            <a:ext cx="674641" cy="2888599"/>
          </a:xfrm>
          <a:prstGeom prst="curvedConnector3">
            <a:avLst>
              <a:gd name="adj1" fmla="val 152080"/>
            </a:avLst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hape 9"/>
          <p:cNvCxnSpPr>
            <a:stCxn id="5" idx="5"/>
            <a:endCxn id="6" idx="6"/>
          </p:cNvCxnSpPr>
          <p:nvPr/>
        </p:nvCxnSpPr>
        <p:spPr>
          <a:xfrm rot="5400000">
            <a:off x="5679048" y="3189802"/>
            <a:ext cx="2294451" cy="69854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hape 11"/>
          <p:cNvCxnSpPr>
            <a:stCxn id="4" idx="5"/>
            <a:endCxn id="6" idx="2"/>
          </p:cNvCxnSpPr>
          <p:nvPr/>
        </p:nvCxnSpPr>
        <p:spPr>
          <a:xfrm rot="16200000" flipH="1">
            <a:off x="2436882" y="3084582"/>
            <a:ext cx="1673692" cy="152974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hape 13"/>
          <p:cNvCxnSpPr>
            <a:stCxn id="5" idx="4"/>
            <a:endCxn id="4" idx="6"/>
          </p:cNvCxnSpPr>
          <p:nvPr/>
        </p:nvCxnSpPr>
        <p:spPr>
          <a:xfrm rot="5400000">
            <a:off x="4400550" y="857250"/>
            <a:ext cx="228600" cy="35433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1600200"/>
            <a:ext cx="17395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1. tiễn biệt cha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6600" y="3505200"/>
            <a:ext cx="11144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2. tới sát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38400" y="3886200"/>
            <a:ext cx="12506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3. theo tới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600" y="2819400"/>
            <a:ext cx="36455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4. khuyên con quay về phục quốc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lnDef>
      <a:spPr>
        <a:ln w="1905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2537</TotalTime>
  <Words>1058</Words>
  <Application>Microsoft Office PowerPoint</Application>
  <PresentationFormat>On-screen Show (4:3)</PresentationFormat>
  <Paragraphs>209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</vt:lpstr>
      <vt:lpstr>Bài Học 16:  Nguyễn Trãi</vt:lpstr>
      <vt:lpstr>Cầu Nguyện Đầu Giờ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Northrop Grumman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Học 15:  Tây Nguyên</dc:title>
  <dc:creator>trankh</dc:creator>
  <cp:lastModifiedBy>trankh</cp:lastModifiedBy>
  <cp:revision>7</cp:revision>
  <dcterms:created xsi:type="dcterms:W3CDTF">2014-02-15T05:57:17Z</dcterms:created>
  <dcterms:modified xsi:type="dcterms:W3CDTF">2014-02-22T20:00:26Z</dcterms:modified>
</cp:coreProperties>
</file>