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029" autoAdjust="0"/>
    <p:restoredTop sz="82020" autoAdjust="0"/>
  </p:normalViewPr>
  <p:slideViewPr>
    <p:cSldViewPr>
      <p:cViewPr varScale="1">
        <p:scale>
          <a:sx n="70" d="100"/>
          <a:sy n="70" d="100"/>
        </p:scale>
        <p:origin x="-122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92BCB-1B02-4844-B982-FD673EF785C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9CFB-2827-4BF9-99FC-85D688A93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9CFB-2827-4BF9-99FC-85D688A939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2/5/2014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nimals.nationalgeographic.com/animals/mammals/white-tailed-deer/" TargetMode="External"/><Relationship Id="rId4" Type="http://schemas.openxmlformats.org/officeDocument/2006/relationships/hyperlink" Target="http://www.telegraph.co.uk/news/9578627/Pregnant-woman-who-broke-back-and-neck-in-car-crash-recovers-from-coma-to-give-birth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 smtClean="0"/>
              <a:t>Bài</a:t>
            </a:r>
            <a:r>
              <a:rPr lang="en-US" smtClean="0"/>
              <a:t> </a:t>
            </a:r>
            <a:r>
              <a:rPr lang="en-US" err="1" smtClean="0"/>
              <a:t>Học</a:t>
            </a:r>
            <a:r>
              <a:rPr lang="en-US" smtClean="0"/>
              <a:t> 14: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4000" err="1" smtClean="0"/>
              <a:t>Giổ</a:t>
            </a:r>
            <a:r>
              <a:rPr lang="en-US" sz="4000" smtClean="0"/>
              <a:t> </a:t>
            </a:r>
            <a:r>
              <a:rPr lang="en-US" sz="4000" err="1" smtClean="0"/>
              <a:t>Tổ</a:t>
            </a:r>
            <a:r>
              <a:rPr lang="en-US" sz="4000" smtClean="0"/>
              <a:t> </a:t>
            </a:r>
            <a:r>
              <a:rPr lang="en-US" sz="4000" err="1" smtClean="0"/>
              <a:t>Hùng</a:t>
            </a:r>
            <a:r>
              <a:rPr lang="en-US" sz="4000" smtClean="0"/>
              <a:t> </a:t>
            </a:r>
            <a:r>
              <a:rPr lang="en-US" sz="4000" err="1" smtClean="0"/>
              <a:t>Vương</a:t>
            </a: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Lớp</a:t>
            </a:r>
            <a:r>
              <a:rPr lang="en-US" smtClean="0"/>
              <a:t> </a:t>
            </a:r>
            <a:r>
              <a:rPr lang="en-US" err="1" smtClean="0"/>
              <a:t>Bảy</a:t>
            </a:r>
            <a:r>
              <a:rPr lang="en-US" smtClean="0"/>
              <a:t> – </a:t>
            </a:r>
            <a:r>
              <a:rPr lang="en-US" err="1" smtClean="0"/>
              <a:t>Niên</a:t>
            </a:r>
            <a:r>
              <a:rPr lang="en-US" smtClean="0"/>
              <a:t> </a:t>
            </a:r>
            <a:r>
              <a:rPr lang="en-US" err="1" smtClean="0"/>
              <a:t>Khóa</a:t>
            </a:r>
            <a:r>
              <a:rPr lang="en-US" smtClean="0"/>
              <a:t> 2013-2014</a:t>
            </a:r>
          </a:p>
          <a:p>
            <a:r>
              <a:rPr lang="en-US" err="1" smtClean="0"/>
              <a:t>Trường</a:t>
            </a:r>
            <a:r>
              <a:rPr lang="en-US" smtClean="0"/>
              <a:t> </a:t>
            </a:r>
            <a:r>
              <a:rPr lang="en-US" err="1" smtClean="0"/>
              <a:t>Việt</a:t>
            </a:r>
            <a:r>
              <a:rPr lang="en-US" smtClean="0"/>
              <a:t> </a:t>
            </a:r>
            <a:r>
              <a:rPr lang="en-US" err="1" smtClean="0"/>
              <a:t>Ngữ</a:t>
            </a:r>
            <a:r>
              <a:rPr lang="en-US" smtClean="0"/>
              <a:t> &amp; </a:t>
            </a:r>
            <a:r>
              <a:rPr lang="en-US" err="1" smtClean="0"/>
              <a:t>Văn</a:t>
            </a:r>
            <a:r>
              <a:rPr lang="en-US" smtClean="0"/>
              <a:t> </a:t>
            </a:r>
            <a:r>
              <a:rPr lang="en-US" err="1" smtClean="0"/>
              <a:t>Hóa</a:t>
            </a:r>
            <a:r>
              <a:rPr lang="en-US" smtClean="0"/>
              <a:t> </a:t>
            </a:r>
            <a:r>
              <a:rPr lang="en-US" err="1" smtClean="0"/>
              <a:t>Phan</a:t>
            </a:r>
            <a:r>
              <a:rPr lang="en-US" smtClean="0"/>
              <a:t> </a:t>
            </a:r>
            <a:r>
              <a:rPr lang="en-US" err="1" smtClean="0"/>
              <a:t>Bội</a:t>
            </a:r>
            <a:r>
              <a:rPr lang="en-US" smtClean="0"/>
              <a:t> </a:t>
            </a:r>
            <a:r>
              <a:rPr lang="en-US" err="1" smtClean="0"/>
              <a:t>Châu</a:t>
            </a:r>
            <a:endParaRPr lang="en-US"/>
          </a:p>
        </p:txBody>
      </p:sp>
      <p:pic>
        <p:nvPicPr>
          <p:cNvPr id="4" name="Picture 3" descr="School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57200"/>
            <a:ext cx="1883508" cy="1810362"/>
          </a:xfrm>
          <a:prstGeom prst="rect">
            <a:avLst/>
          </a:prstGeom>
        </p:spPr>
      </p:pic>
      <p:pic>
        <p:nvPicPr>
          <p:cNvPr id="5" name="Picture 4" descr="CongDoanAnaheim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81000"/>
            <a:ext cx="2035231" cy="19741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6) Người ta đánh dấu một sự việc hay một vật để làm gì?</a:t>
            </a:r>
            <a:endParaRPr lang="en-US" sz="2400"/>
          </a:p>
        </p:txBody>
      </p:sp>
      <p:pic>
        <p:nvPicPr>
          <p:cNvPr id="1026" name="Picture 2" descr="C:\Users\trankh\AppData\Local\Microsoft\Windows\Temporary Internet Files\Content.IE5\WB13LM6V\MC900330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563" y="2806700"/>
            <a:ext cx="1071562" cy="17907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6553200" y="3962400"/>
            <a:ext cx="152400" cy="1524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553200" y="3962400"/>
            <a:ext cx="152400" cy="1524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trankh\AppData\Local\Microsoft\Windows\Temporary Internet Files\Content.IE5\WB13LM6V\MC900330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1071562" cy="1790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66800" y="4800600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Cửa không được đánh dấu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4648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Cửa có được đánh dấu</a:t>
            </a:r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3810000" y="1752600"/>
            <a:ext cx="1295400" cy="12192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Người ta</a:t>
            </a:r>
            <a:endParaRPr lang="en-US"/>
          </a:p>
        </p:txBody>
      </p:sp>
      <p:cxnSp>
        <p:nvCxnSpPr>
          <p:cNvPr id="16" name="Shape 15"/>
          <p:cNvCxnSpPr>
            <a:stCxn id="11" idx="5"/>
          </p:cNvCxnSpPr>
          <p:nvPr/>
        </p:nvCxnSpPr>
        <p:spPr>
          <a:xfrm rot="16200000" flipH="1">
            <a:off x="4959372" y="2749572"/>
            <a:ext cx="1092948" cy="1180307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1" idx="3"/>
            <a:endCxn id="13" idx="3"/>
          </p:cNvCxnSpPr>
          <p:nvPr/>
        </p:nvCxnSpPr>
        <p:spPr>
          <a:xfrm rot="5400000">
            <a:off x="2608286" y="2475729"/>
            <a:ext cx="1073898" cy="1708945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91000" y="32004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phân biệt được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67000" y="3733800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không phân biệt được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7) Sự sinh hạ khác với và giống với sự sinh con ở điểm nào?</a:t>
            </a:r>
            <a:endParaRPr lang="en-US" sz="2400"/>
          </a:p>
        </p:txBody>
      </p:sp>
      <p:pic>
        <p:nvPicPr>
          <p:cNvPr id="7170" name="Picture 2" descr="http://images.nationalgeographic.com/wpf/media-live/photos/000/007/cache/white-tailed-deer_756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828800"/>
            <a:ext cx="2438400" cy="18298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3733800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Thú vật sinh con.</a:t>
            </a:r>
            <a:endParaRPr lang="en-US"/>
          </a:p>
        </p:txBody>
      </p:sp>
      <p:pic>
        <p:nvPicPr>
          <p:cNvPr id="7172" name="Picture 4" descr="A mother-to-be who didn't know she was pregnant when she broke her neck and back in a horrific car crash has made an amazing recovery - and has given birth to a healthy baby boy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828800"/>
            <a:ext cx="2929860" cy="1828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3810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Người phụ nữ sinh hạ đứa trẻ.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6774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Reference: </a:t>
            </a:r>
          </a:p>
          <a:p>
            <a:pPr>
              <a:buFont typeface="Arial" pitchFamily="34" charset="0"/>
              <a:buChar char="•"/>
            </a:pPr>
            <a:r>
              <a:rPr lang="en-US" sz="800" smtClean="0"/>
              <a:t> </a:t>
            </a:r>
            <a:r>
              <a:rPr lang="en-US" sz="800" smtClean="0">
                <a:hlinkClick r:id="rId4"/>
              </a:rPr>
              <a:t>http://www.telegraph.co.uk/news/9578627/Pregnant-woman-who-broke-back-and-neck-in-car-crash-recovers-from-coma-to-give-birth.html</a:t>
            </a:r>
            <a:endParaRPr lang="en-US" sz="800" smtClean="0"/>
          </a:p>
          <a:p>
            <a:pPr>
              <a:buFont typeface="Arial" pitchFamily="34" charset="0"/>
              <a:buChar char="•"/>
            </a:pPr>
            <a:r>
              <a:rPr lang="en-US" sz="800" smtClean="0"/>
              <a:t> </a:t>
            </a:r>
            <a:r>
              <a:rPr lang="en-US" sz="800" smtClean="0">
                <a:hlinkClick r:id="rId5"/>
              </a:rPr>
              <a:t>http://animals.nationalgeographic.com/animals/mammals/white-tailed-deer/</a:t>
            </a:r>
            <a:endParaRPr lang="en-US" sz="800" smtClean="0"/>
          </a:p>
          <a:p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8) Lạc tướng khác và giống với một vị tướng như thế nào?</a:t>
            </a:r>
            <a:endParaRPr lang="en-US" sz="2400"/>
          </a:p>
        </p:txBody>
      </p:sp>
      <p:sp>
        <p:nvSpPr>
          <p:cNvPr id="6" name="Oval 5"/>
          <p:cNvSpPr/>
          <p:nvPr/>
        </p:nvSpPr>
        <p:spPr>
          <a:xfrm>
            <a:off x="1981200" y="3048000"/>
            <a:ext cx="16764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Vị tướng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77000" y="3352800"/>
            <a:ext cx="1828800" cy="1905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quân đội của người Lạc Việt</a:t>
            </a:r>
            <a:endParaRPr lang="en-US"/>
          </a:p>
        </p:txBody>
      </p:sp>
      <p:cxnSp>
        <p:nvCxnSpPr>
          <p:cNvPr id="9" name="Curved Connector 8"/>
          <p:cNvCxnSpPr>
            <a:stCxn id="6" idx="6"/>
            <a:endCxn id="7" idx="2"/>
          </p:cNvCxnSpPr>
          <p:nvPr/>
        </p:nvCxnSpPr>
        <p:spPr>
          <a:xfrm>
            <a:off x="3657600" y="3505200"/>
            <a:ext cx="2819400" cy="800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6800" y="37338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chỉ huy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9) Đối nghĩa với thiêng liêng là gì?</a:t>
            </a:r>
            <a:endParaRPr lang="en-US" sz="2400"/>
          </a:p>
        </p:txBody>
      </p:sp>
      <p:sp>
        <p:nvSpPr>
          <p:cNvPr id="6" name="Oval 5"/>
          <p:cNvSpPr/>
          <p:nvPr/>
        </p:nvSpPr>
        <p:spPr>
          <a:xfrm>
            <a:off x="1295400" y="2514600"/>
            <a:ext cx="22098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thiêng liêng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2438400"/>
            <a:ext cx="1676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thế giới thần linh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45720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trần tục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43600" y="47244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trần thế</a:t>
            </a:r>
            <a:endParaRPr lang="en-US"/>
          </a:p>
        </p:txBody>
      </p:sp>
      <p:cxnSp>
        <p:nvCxnSpPr>
          <p:cNvPr id="11" name="Curved Connector 10"/>
          <p:cNvCxnSpPr>
            <a:stCxn id="6" idx="7"/>
            <a:endCxn id="7" idx="1"/>
          </p:cNvCxnSpPr>
          <p:nvPr/>
        </p:nvCxnSpPr>
        <p:spPr>
          <a:xfrm rot="5400000" flipH="1" flipV="1">
            <a:off x="4685342" y="1068551"/>
            <a:ext cx="76200" cy="3083721"/>
          </a:xfrm>
          <a:prstGeom prst="curvedConnector3">
            <a:avLst>
              <a:gd name="adj1" fmla="val 575736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8" idx="7"/>
            <a:endCxn id="9" idx="1"/>
          </p:cNvCxnSpPr>
          <p:nvPr/>
        </p:nvCxnSpPr>
        <p:spPr>
          <a:xfrm rot="16200000" flipH="1">
            <a:off x="4457700" y="3104589"/>
            <a:ext cx="141240" cy="3343885"/>
          </a:xfrm>
          <a:prstGeom prst="curvedConnector3">
            <a:avLst>
              <a:gd name="adj1" fmla="val -256663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910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thuộc về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38600" y="3886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thuộc về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9) Hãy tìm 3 chữ đối nghĩa với “lân cận”?</a:t>
            </a:r>
            <a:endParaRPr lang="en-US" sz="2400"/>
          </a:p>
        </p:txBody>
      </p:sp>
      <p:sp>
        <p:nvSpPr>
          <p:cNvPr id="6" name="Oval 5"/>
          <p:cNvSpPr/>
          <p:nvPr/>
        </p:nvSpPr>
        <p:spPr>
          <a:xfrm>
            <a:off x="838200" y="25146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Em bé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2514600"/>
            <a:ext cx="12192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Ngọn lửa</a:t>
            </a:r>
            <a:endParaRPr lang="en-US"/>
          </a:p>
        </p:txBody>
      </p:sp>
      <p:cxnSp>
        <p:nvCxnSpPr>
          <p:cNvPr id="9" name="Curved Connector 8"/>
          <p:cNvCxnSpPr>
            <a:stCxn id="6" idx="6"/>
            <a:endCxn id="7" idx="2"/>
          </p:cNvCxnSpPr>
          <p:nvPr/>
        </p:nvCxnSpPr>
        <p:spPr>
          <a:xfrm>
            <a:off x="1981200" y="2971800"/>
            <a:ext cx="3429000" cy="381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0" y="25908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đến gần</a:t>
            </a: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" y="4572000"/>
            <a:ext cx="13716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Quyển sách 1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62400" y="4572000"/>
            <a:ext cx="13716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Quyển sách 2</a:t>
            </a: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34200" y="4572000"/>
            <a:ext cx="13716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Quyển sách 3</a:t>
            </a:r>
            <a:endParaRPr lang="en-US"/>
          </a:p>
        </p:txBody>
      </p:sp>
      <p:cxnSp>
        <p:nvCxnSpPr>
          <p:cNvPr id="16" name="Curved Connector 15"/>
          <p:cNvCxnSpPr>
            <a:stCxn id="11" idx="6"/>
            <a:endCxn id="12" idx="2"/>
          </p:cNvCxnSpPr>
          <p:nvPr/>
        </p:nvCxnSpPr>
        <p:spPr>
          <a:xfrm>
            <a:off x="2057400" y="5067300"/>
            <a:ext cx="1905000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38400" y="4953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nằm cạnh</a:t>
            </a:r>
            <a:endParaRPr lang="en-US"/>
          </a:p>
        </p:txBody>
      </p:sp>
      <p:cxnSp>
        <p:nvCxnSpPr>
          <p:cNvPr id="21" name="Curved Connector 20"/>
          <p:cNvCxnSpPr>
            <a:stCxn id="12" idx="6"/>
            <a:endCxn id="13" idx="2"/>
          </p:cNvCxnSpPr>
          <p:nvPr/>
        </p:nvCxnSpPr>
        <p:spPr>
          <a:xfrm>
            <a:off x="5334000" y="5067300"/>
            <a:ext cx="1600200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86400" y="51054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nằm cạnh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10) </a:t>
            </a:r>
            <a:r>
              <a:rPr lang="en-US" sz="2400" smtClean="0"/>
              <a:t>Giỗ tổ là </a:t>
            </a:r>
            <a:r>
              <a:rPr lang="en-US" sz="2400" smtClean="0"/>
              <a:t>gì</a:t>
            </a:r>
            <a:r>
              <a:rPr lang="en-US" sz="2400" smtClean="0"/>
              <a:t>?</a:t>
            </a:r>
            <a:endParaRPr lang="en-US" sz="2400" smtClean="0"/>
          </a:p>
        </p:txBody>
      </p:sp>
      <p:sp>
        <p:nvSpPr>
          <p:cNvPr id="6" name="Oval 5"/>
          <p:cNvSpPr/>
          <p:nvPr/>
        </p:nvSpPr>
        <p:spPr>
          <a:xfrm>
            <a:off x="1219200" y="2057400"/>
            <a:ext cx="11430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Con cháu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2057400"/>
            <a:ext cx="11430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Ngày mất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4572000"/>
            <a:ext cx="14478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Tổ tiên</a:t>
            </a:r>
            <a:endParaRPr lang="en-US"/>
          </a:p>
        </p:txBody>
      </p:sp>
      <p:cxnSp>
        <p:nvCxnSpPr>
          <p:cNvPr id="10" name="Shape 9"/>
          <p:cNvCxnSpPr>
            <a:stCxn id="6" idx="7"/>
            <a:endCxn id="7" idx="2"/>
          </p:cNvCxnSpPr>
          <p:nvPr/>
        </p:nvCxnSpPr>
        <p:spPr>
          <a:xfrm rot="16200000" flipH="1">
            <a:off x="3692430" y="682531"/>
            <a:ext cx="296349" cy="3291589"/>
          </a:xfrm>
          <a:prstGeom prst="curvedConnector4">
            <a:avLst>
              <a:gd name="adj1" fmla="val -77139"/>
              <a:gd name="adj2" fmla="val 52543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19812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</a:t>
            </a:r>
            <a:r>
              <a:rPr lang="en-US" smtClean="0"/>
              <a:t>ưởng nhớ</a:t>
            </a:r>
            <a:endParaRPr lang="en-US"/>
          </a:p>
        </p:txBody>
      </p:sp>
      <p:cxnSp>
        <p:nvCxnSpPr>
          <p:cNvPr id="13" name="Curved Connector 12"/>
          <p:cNvCxnSpPr>
            <a:stCxn id="8" idx="7"/>
            <a:endCxn id="7" idx="5"/>
          </p:cNvCxnSpPr>
          <p:nvPr/>
        </p:nvCxnSpPr>
        <p:spPr>
          <a:xfrm rot="5400000" flipH="1" flipV="1">
            <a:off x="4945341" y="3178082"/>
            <a:ext cx="1921902" cy="111143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q</a:t>
            </a:r>
            <a:r>
              <a:rPr lang="en-US" smtClean="0"/>
              <a:t>ua đời vào</a:t>
            </a:r>
            <a:endParaRPr lang="en-US"/>
          </a:p>
        </p:txBody>
      </p:sp>
      <p:cxnSp>
        <p:nvCxnSpPr>
          <p:cNvPr id="16" name="Shape 15"/>
          <p:cNvCxnSpPr>
            <a:stCxn id="6" idx="4"/>
            <a:endCxn id="8" idx="2"/>
          </p:cNvCxnSpPr>
          <p:nvPr/>
        </p:nvCxnSpPr>
        <p:spPr>
          <a:xfrm rot="16200000" flipH="1">
            <a:off x="1905000" y="2781300"/>
            <a:ext cx="2095500" cy="232410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1600" y="4038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smtClean="0"/>
              <a:t>ưởng nhớ công ơn của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11) </a:t>
            </a:r>
            <a:r>
              <a:rPr lang="en-US" sz="2400" smtClean="0"/>
              <a:t>Hùng Vương là ai?</a:t>
            </a:r>
          </a:p>
          <a:p>
            <a:endParaRPr lang="en-US" sz="2400" smtClean="0"/>
          </a:p>
        </p:txBody>
      </p:sp>
      <p:sp>
        <p:nvSpPr>
          <p:cNvPr id="15" name="Oval 14"/>
          <p:cNvSpPr/>
          <p:nvPr/>
        </p:nvSpPr>
        <p:spPr>
          <a:xfrm>
            <a:off x="2133600" y="2438400"/>
            <a:ext cx="1447800" cy="990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Lạc Long Quân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10200" y="2514600"/>
            <a:ext cx="1371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Bà Âu Cơ</a:t>
            </a:r>
            <a:endParaRPr lang="en-US"/>
          </a:p>
        </p:txBody>
      </p:sp>
      <p:cxnSp>
        <p:nvCxnSpPr>
          <p:cNvPr id="20" name="Curved Connector 19"/>
          <p:cNvCxnSpPr>
            <a:stCxn id="15" idx="7"/>
            <a:endCxn id="18" idx="1"/>
          </p:cNvCxnSpPr>
          <p:nvPr/>
        </p:nvCxnSpPr>
        <p:spPr>
          <a:xfrm rot="16200000" flipH="1">
            <a:off x="4452120" y="1500724"/>
            <a:ext cx="76200" cy="2241692"/>
          </a:xfrm>
          <a:prstGeom prst="curvedConnector3">
            <a:avLst>
              <a:gd name="adj1" fmla="val -490381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91000" y="22098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</a:t>
            </a:r>
            <a:r>
              <a:rPr lang="en-US" smtClean="0"/>
              <a:t>ưới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91000" y="35052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</a:t>
            </a:r>
            <a:r>
              <a:rPr lang="en-US" smtClean="0"/>
              <a:t>ấy</a:t>
            </a:r>
            <a:endParaRPr lang="en-US"/>
          </a:p>
        </p:txBody>
      </p:sp>
      <p:cxnSp>
        <p:nvCxnSpPr>
          <p:cNvPr id="24" name="Curved Connector 23"/>
          <p:cNvCxnSpPr>
            <a:stCxn id="18" idx="3"/>
            <a:endCxn id="15" idx="5"/>
          </p:cNvCxnSpPr>
          <p:nvPr/>
        </p:nvCxnSpPr>
        <p:spPr>
          <a:xfrm rot="5400000" flipH="1">
            <a:off x="4452120" y="2201184"/>
            <a:ext cx="76200" cy="2241692"/>
          </a:xfrm>
          <a:prstGeom prst="curvedConnector3">
            <a:avLst>
              <a:gd name="adj1" fmla="val -490381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733800" y="4648200"/>
            <a:ext cx="15240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Hùng Vương</a:t>
            </a:r>
            <a:endParaRPr lang="en-US"/>
          </a:p>
        </p:txBody>
      </p:sp>
      <p:cxnSp>
        <p:nvCxnSpPr>
          <p:cNvPr id="32" name="Shape 31"/>
          <p:cNvCxnSpPr>
            <a:stCxn id="30" idx="6"/>
          </p:cNvCxnSpPr>
          <p:nvPr/>
        </p:nvCxnSpPr>
        <p:spPr>
          <a:xfrm flipV="1">
            <a:off x="5257800" y="3505200"/>
            <a:ext cx="1066800" cy="160020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15000" y="419100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</a:t>
            </a:r>
            <a:r>
              <a:rPr lang="en-US" smtClean="0"/>
              <a:t>à con trai đầu của</a:t>
            </a:r>
            <a:endParaRPr lang="en-US"/>
          </a:p>
        </p:txBody>
      </p:sp>
      <p:cxnSp>
        <p:nvCxnSpPr>
          <p:cNvPr id="35" name="Shape 34"/>
          <p:cNvCxnSpPr>
            <a:stCxn id="30" idx="2"/>
            <a:endCxn id="15" idx="4"/>
          </p:cNvCxnSpPr>
          <p:nvPr/>
        </p:nvCxnSpPr>
        <p:spPr>
          <a:xfrm rot="10800000">
            <a:off x="2857500" y="3429000"/>
            <a:ext cx="876300" cy="167640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38400" y="419100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</a:t>
            </a:r>
            <a:r>
              <a:rPr lang="en-US" smtClean="0"/>
              <a:t>à con trai đầu của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12) </a:t>
            </a:r>
            <a:r>
              <a:rPr lang="en-US" sz="2400" smtClean="0"/>
              <a:t>Trận Đống Đa có gì đặc biệt?</a:t>
            </a:r>
            <a:endParaRPr lang="en-US" sz="2400" smtClean="0"/>
          </a:p>
          <a:p>
            <a:endParaRPr lang="en-US" sz="2400" smtClean="0"/>
          </a:p>
        </p:txBody>
      </p:sp>
      <p:sp>
        <p:nvSpPr>
          <p:cNvPr id="16" name="Oval 15"/>
          <p:cNvSpPr/>
          <p:nvPr/>
        </p:nvSpPr>
        <p:spPr>
          <a:xfrm>
            <a:off x="914400" y="2133600"/>
            <a:ext cx="1447800" cy="1219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Vua Quang Trung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72000" y="2286000"/>
            <a:ext cx="1447800" cy="1219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Dân quân Đại Việt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4343400"/>
            <a:ext cx="1752600" cy="1295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Quân Thanh</a:t>
            </a: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15000" y="4343400"/>
            <a:ext cx="13716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Việt Nam</a:t>
            </a:r>
            <a:endParaRPr lang="en-US"/>
          </a:p>
        </p:txBody>
      </p:sp>
      <p:cxnSp>
        <p:nvCxnSpPr>
          <p:cNvPr id="28" name="Curved Connector 27"/>
          <p:cNvCxnSpPr>
            <a:stCxn id="16" idx="7"/>
            <a:endCxn id="17" idx="1"/>
          </p:cNvCxnSpPr>
          <p:nvPr/>
        </p:nvCxnSpPr>
        <p:spPr>
          <a:xfrm rot="16200000" flipH="1">
            <a:off x="3390900" y="1071422"/>
            <a:ext cx="152400" cy="2633852"/>
          </a:xfrm>
          <a:prstGeom prst="curvedConnector3">
            <a:avLst>
              <a:gd name="adj1" fmla="val -267157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95600" y="19812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</a:t>
            </a:r>
            <a:r>
              <a:rPr lang="en-US" smtClean="0"/>
              <a:t>ợp cùng với</a:t>
            </a:r>
            <a:endParaRPr lang="en-US"/>
          </a:p>
        </p:txBody>
      </p:sp>
      <p:cxnSp>
        <p:nvCxnSpPr>
          <p:cNvPr id="34" name="Shape 33"/>
          <p:cNvCxnSpPr>
            <a:stCxn id="17" idx="4"/>
            <a:endCxn id="19" idx="6"/>
          </p:cNvCxnSpPr>
          <p:nvPr/>
        </p:nvCxnSpPr>
        <p:spPr>
          <a:xfrm rot="5400000">
            <a:off x="3810000" y="3505200"/>
            <a:ext cx="1485900" cy="148590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0" y="39624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đánh đuổi</a:t>
            </a:r>
            <a:endParaRPr lang="en-US"/>
          </a:p>
        </p:txBody>
      </p:sp>
      <p:cxnSp>
        <p:nvCxnSpPr>
          <p:cNvPr id="39" name="Curved Connector 38"/>
          <p:cNvCxnSpPr>
            <a:stCxn id="19" idx="5"/>
            <a:endCxn id="23" idx="3"/>
          </p:cNvCxnSpPr>
          <p:nvPr/>
        </p:nvCxnSpPr>
        <p:spPr>
          <a:xfrm rot="16200000" flipH="1">
            <a:off x="4734601" y="4267828"/>
            <a:ext cx="12700" cy="2362529"/>
          </a:xfrm>
          <a:prstGeom prst="curvedConnector3">
            <a:avLst>
              <a:gd name="adj1" fmla="val 3293756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14800" y="57912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ra khỏi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13) Tại sao người Việt giỗ tổ Hùng </a:t>
            </a:r>
            <a:r>
              <a:rPr lang="en-US" sz="2400" smtClean="0"/>
              <a:t>Vương</a:t>
            </a:r>
            <a:r>
              <a:rPr lang="en-US" sz="2400" smtClean="0"/>
              <a:t>?</a:t>
            </a:r>
            <a:endParaRPr lang="en-US" sz="2400" smtClean="0"/>
          </a:p>
          <a:p>
            <a:endParaRPr lang="en-US" sz="2400" smtClean="0"/>
          </a:p>
        </p:txBody>
      </p:sp>
      <p:sp>
        <p:nvSpPr>
          <p:cNvPr id="6" name="Oval 5"/>
          <p:cNvSpPr/>
          <p:nvPr/>
        </p:nvSpPr>
        <p:spPr>
          <a:xfrm>
            <a:off x="1066800" y="1905000"/>
            <a:ext cx="1676400" cy="9906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Vua Hùng Vương 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2057400"/>
            <a:ext cx="175260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Vua đầu tiên của Việt Nam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1828800" cy="990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Quốc gia Việt Nam đầu tiên</a:t>
            </a:r>
            <a:endParaRPr lang="en-US"/>
          </a:p>
        </p:txBody>
      </p:sp>
      <p:cxnSp>
        <p:nvCxnSpPr>
          <p:cNvPr id="10" name="Shape 9"/>
          <p:cNvCxnSpPr>
            <a:stCxn id="6" idx="7"/>
            <a:endCxn id="7" idx="2"/>
          </p:cNvCxnSpPr>
          <p:nvPr/>
        </p:nvCxnSpPr>
        <p:spPr>
          <a:xfrm rot="16200000" flipH="1">
            <a:off x="3474033" y="1073734"/>
            <a:ext cx="578830" cy="2531503"/>
          </a:xfrm>
          <a:prstGeom prst="curvedConnector4">
            <a:avLst>
              <a:gd name="adj1" fmla="val -39493"/>
              <a:gd name="adj2" fmla="val 54849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400" y="22098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là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3886200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</a:t>
            </a:r>
            <a:r>
              <a:rPr lang="en-US" smtClean="0"/>
              <a:t>hiết lập nên</a:t>
            </a:r>
            <a:endParaRPr lang="en-US"/>
          </a:p>
        </p:txBody>
      </p:sp>
      <p:cxnSp>
        <p:nvCxnSpPr>
          <p:cNvPr id="14" name="Shape 13"/>
          <p:cNvCxnSpPr>
            <a:stCxn id="7" idx="4"/>
            <a:endCxn id="8" idx="6"/>
          </p:cNvCxnSpPr>
          <p:nvPr/>
        </p:nvCxnSpPr>
        <p:spPr>
          <a:xfrm rot="5400000">
            <a:off x="4572000" y="3733800"/>
            <a:ext cx="1866900" cy="80010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66800" y="4114800"/>
            <a:ext cx="1371600" cy="83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Người Việt</a:t>
            </a:r>
            <a:endParaRPr lang="en-US"/>
          </a:p>
        </p:txBody>
      </p:sp>
      <p:cxnSp>
        <p:nvCxnSpPr>
          <p:cNvPr id="17" name="Curved Connector 16"/>
          <p:cNvCxnSpPr>
            <a:stCxn id="15" idx="0"/>
            <a:endCxn id="6" idx="4"/>
          </p:cNvCxnSpPr>
          <p:nvPr/>
        </p:nvCxnSpPr>
        <p:spPr>
          <a:xfrm rot="5400000" flipH="1" flipV="1">
            <a:off x="1219200" y="3429000"/>
            <a:ext cx="1219200" cy="1524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0" y="34290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</a:t>
            </a:r>
            <a:r>
              <a:rPr lang="en-US" smtClean="0"/>
              <a:t>ưởng nhớ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14) </a:t>
            </a:r>
            <a:r>
              <a:rPr lang="en-US" sz="2400" smtClean="0"/>
              <a:t>Giổ tổ Hùng Vương ngày nay có ý nghĩa gì tại hải ngoại?</a:t>
            </a:r>
          </a:p>
          <a:p>
            <a:endParaRPr lang="en-US" sz="2400" smtClean="0"/>
          </a:p>
        </p:txBody>
      </p:sp>
      <p:sp>
        <p:nvSpPr>
          <p:cNvPr id="6" name="Oval 5"/>
          <p:cNvSpPr/>
          <p:nvPr/>
        </p:nvSpPr>
        <p:spPr>
          <a:xfrm>
            <a:off x="1676400" y="2133600"/>
            <a:ext cx="15240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Các vua Hùng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2209800"/>
            <a:ext cx="1600200" cy="1219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Các vua đầu tiên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4267200"/>
            <a:ext cx="1828800" cy="1143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Các tổ chung của Người Việt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" y="4953000"/>
            <a:ext cx="1905000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Người Việt</a:t>
            </a:r>
            <a:endParaRPr lang="en-US"/>
          </a:p>
        </p:txBody>
      </p:sp>
      <p:cxnSp>
        <p:nvCxnSpPr>
          <p:cNvPr id="11" name="Curved Connector 10"/>
          <p:cNvCxnSpPr>
            <a:stCxn id="6" idx="7"/>
            <a:endCxn id="7" idx="1"/>
          </p:cNvCxnSpPr>
          <p:nvPr/>
        </p:nvCxnSpPr>
        <p:spPr>
          <a:xfrm rot="16200000" flipH="1">
            <a:off x="4648199" y="630004"/>
            <a:ext cx="87360" cy="3429329"/>
          </a:xfrm>
          <a:prstGeom prst="curvedConnector3">
            <a:avLst>
              <a:gd name="adj1" fmla="val -453283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19050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là</a:t>
            </a:r>
            <a:endParaRPr lang="en-US"/>
          </a:p>
        </p:txBody>
      </p:sp>
      <p:cxnSp>
        <p:nvCxnSpPr>
          <p:cNvPr id="14" name="Shape 13"/>
          <p:cNvCxnSpPr>
            <a:stCxn id="6" idx="6"/>
            <a:endCxn id="8" idx="0"/>
          </p:cNvCxnSpPr>
          <p:nvPr/>
        </p:nvCxnSpPr>
        <p:spPr>
          <a:xfrm>
            <a:off x="3200400" y="2705100"/>
            <a:ext cx="1828800" cy="156210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29718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là</a:t>
            </a:r>
            <a:endParaRPr lang="en-US"/>
          </a:p>
        </p:txBody>
      </p:sp>
      <p:cxnSp>
        <p:nvCxnSpPr>
          <p:cNvPr id="17" name="Straight Arrow Connector 16"/>
          <p:cNvCxnSpPr>
            <a:stCxn id="9" idx="1"/>
            <a:endCxn id="6" idx="3"/>
          </p:cNvCxnSpPr>
          <p:nvPr/>
        </p:nvCxnSpPr>
        <p:spPr>
          <a:xfrm flipV="1">
            <a:off x="1040981" y="3109212"/>
            <a:ext cx="858604" cy="203349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381000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</a:t>
            </a:r>
            <a:r>
              <a:rPr lang="en-US" smtClean="0"/>
              <a:t>ùng có chung</a:t>
            </a:r>
            <a:endParaRPr lang="en-US"/>
          </a:p>
        </p:txBody>
      </p:sp>
      <p:cxnSp>
        <p:nvCxnSpPr>
          <p:cNvPr id="20" name="Curved Connector 19"/>
          <p:cNvCxnSpPr>
            <a:stCxn id="9" idx="0"/>
          </p:cNvCxnSpPr>
          <p:nvPr/>
        </p:nvCxnSpPr>
        <p:spPr>
          <a:xfrm rot="16200000" flipH="1">
            <a:off x="1733550" y="4933950"/>
            <a:ext cx="838200" cy="876300"/>
          </a:xfrm>
          <a:prstGeom prst="curvedConnector4">
            <a:avLst>
              <a:gd name="adj1" fmla="val -27273"/>
              <a:gd name="adj2" fmla="val 165838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43200" y="48006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đoàn kết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err="1" smtClean="0">
                <a:latin typeface="Arial"/>
                <a:cs typeface="Arial"/>
              </a:rPr>
              <a:t>Cầu</a:t>
            </a:r>
            <a:r>
              <a:rPr lang="en-US" sz="3200" b="1" smtClean="0"/>
              <a:t> </a:t>
            </a:r>
            <a:r>
              <a:rPr lang="en-US" sz="3200" b="1" err="1" smtClean="0"/>
              <a:t>Nguyện</a:t>
            </a:r>
            <a:r>
              <a:rPr lang="en-US" sz="3200" b="1" smtClean="0"/>
              <a:t> </a:t>
            </a:r>
            <a:r>
              <a:rPr lang="en-US" sz="3200" b="1" err="1" smtClean="0"/>
              <a:t>Đầu</a:t>
            </a:r>
            <a:r>
              <a:rPr lang="en-US" sz="3200" b="1" smtClean="0"/>
              <a:t> </a:t>
            </a:r>
            <a:r>
              <a:rPr lang="en-US" sz="3200" b="1" err="1" smtClean="0"/>
              <a:t>Giờ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mtClean="0"/>
              <a:t>(</a:t>
            </a:r>
            <a:r>
              <a:rPr lang="en-US" err="1" smtClean="0"/>
              <a:t>Xin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thầy</a:t>
            </a:r>
            <a:r>
              <a:rPr lang="en-US" smtClean="0"/>
              <a:t> </a:t>
            </a:r>
            <a:r>
              <a:rPr lang="en-US" err="1" smtClean="0"/>
              <a:t>cô</a:t>
            </a:r>
            <a:r>
              <a:rPr lang="en-US" smtClean="0"/>
              <a:t>,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em</a:t>
            </a:r>
            <a:r>
              <a:rPr lang="en-US" smtClean="0"/>
              <a:t> </a:t>
            </a:r>
            <a:r>
              <a:rPr lang="en-US" err="1" smtClean="0"/>
              <a:t>chúng</a:t>
            </a:r>
            <a:r>
              <a:rPr lang="en-US" smtClean="0"/>
              <a:t> </a:t>
            </a:r>
            <a:r>
              <a:rPr lang="en-US" err="1" smtClean="0"/>
              <a:t>ta</a:t>
            </a:r>
            <a:r>
              <a:rPr lang="en-US" smtClean="0"/>
              <a:t> </a:t>
            </a:r>
            <a:r>
              <a:rPr lang="en-US" err="1" smtClean="0"/>
              <a:t>cùng</a:t>
            </a:r>
            <a:r>
              <a:rPr lang="en-US" smtClean="0"/>
              <a:t> </a:t>
            </a:r>
            <a:r>
              <a:rPr lang="en-US" err="1" smtClean="0"/>
              <a:t>cầu</a:t>
            </a:r>
            <a:r>
              <a:rPr lang="en-US" smtClean="0"/>
              <a:t> </a:t>
            </a:r>
            <a:r>
              <a:rPr lang="en-US" err="1" smtClean="0"/>
              <a:t>nguyện</a:t>
            </a:r>
            <a:r>
              <a:rPr lang="en-US" smtClean="0"/>
              <a:t> </a:t>
            </a:r>
            <a:r>
              <a:rPr lang="en-US" err="1" smtClean="0"/>
              <a:t>thinh</a:t>
            </a:r>
            <a:r>
              <a:rPr lang="en-US" smtClean="0"/>
              <a:t> </a:t>
            </a:r>
            <a:r>
              <a:rPr lang="en-US" err="1" smtClean="0"/>
              <a:t>lặng</a:t>
            </a:r>
            <a:r>
              <a:rPr lang="en-US" smtClean="0"/>
              <a:t> 1 </a:t>
            </a:r>
            <a:r>
              <a:rPr lang="en-US" err="1" smtClean="0"/>
              <a:t>phút</a:t>
            </a:r>
            <a:r>
              <a:rPr lang="en-US" smtClean="0"/>
              <a:t>.)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mtClean="0"/>
          </a:p>
          <a:p>
            <a:pPr marL="304800" indent="-304800">
              <a:lnSpc>
                <a:spcPct val="90000"/>
              </a:lnSpc>
            </a:pPr>
            <a:r>
              <a:rPr lang="en-US" err="1" smtClean="0"/>
              <a:t>Trích</a:t>
            </a:r>
            <a:r>
              <a:rPr lang="en-US" smtClean="0"/>
              <a:t> </a:t>
            </a:r>
            <a:r>
              <a:rPr lang="en-US" err="1" smtClean="0"/>
              <a:t>từ</a:t>
            </a:r>
            <a:r>
              <a:rPr lang="en-US" smtClean="0"/>
              <a:t> Matthews 25:21, “</a:t>
            </a:r>
            <a:r>
              <a:rPr lang="en-US" err="1" smtClean="0"/>
              <a:t>Trong</a:t>
            </a:r>
            <a:r>
              <a:rPr lang="en-US" smtClean="0"/>
              <a:t> </a:t>
            </a:r>
            <a:r>
              <a:rPr lang="en-US" err="1" smtClean="0"/>
              <a:t>việc</a:t>
            </a:r>
            <a:r>
              <a:rPr lang="en-US" smtClean="0"/>
              <a:t> </a:t>
            </a:r>
            <a:r>
              <a:rPr lang="en-US" err="1" smtClean="0"/>
              <a:t>ít</a:t>
            </a:r>
            <a:r>
              <a:rPr lang="en-US" smtClean="0"/>
              <a:t> </a:t>
            </a:r>
            <a:r>
              <a:rPr lang="en-US" err="1" smtClean="0"/>
              <a:t>mà</a:t>
            </a:r>
            <a:r>
              <a:rPr lang="en-US" smtClean="0"/>
              <a:t> </a:t>
            </a:r>
            <a:r>
              <a:rPr lang="en-US" err="1" smtClean="0"/>
              <a:t>anh</a:t>
            </a:r>
            <a:r>
              <a:rPr lang="en-US" smtClean="0"/>
              <a:t> </a:t>
            </a:r>
            <a:r>
              <a:rPr lang="en-US" err="1" smtClean="0"/>
              <a:t>đã</a:t>
            </a:r>
            <a:r>
              <a:rPr lang="en-US" smtClean="0"/>
              <a:t> </a:t>
            </a:r>
            <a:r>
              <a:rPr lang="en-US" err="1" smtClean="0"/>
              <a:t>trung</a:t>
            </a:r>
            <a:r>
              <a:rPr lang="en-US" smtClean="0"/>
              <a:t> </a:t>
            </a:r>
            <a:r>
              <a:rPr lang="en-US" err="1" smtClean="0"/>
              <a:t>thành</a:t>
            </a:r>
            <a:r>
              <a:rPr lang="en-US" smtClean="0"/>
              <a:t>, </a:t>
            </a:r>
            <a:r>
              <a:rPr lang="en-US" err="1" smtClean="0"/>
              <a:t>thì</a:t>
            </a:r>
            <a:r>
              <a:rPr lang="en-US" smtClean="0"/>
              <a:t> </a:t>
            </a:r>
            <a:r>
              <a:rPr lang="en-US" err="1" smtClean="0"/>
              <a:t>tôi</a:t>
            </a:r>
            <a:r>
              <a:rPr lang="en-US" smtClean="0"/>
              <a:t> </a:t>
            </a:r>
            <a:r>
              <a:rPr lang="en-US" err="1" smtClean="0"/>
              <a:t>sẽ</a:t>
            </a:r>
            <a:r>
              <a:rPr lang="en-US" smtClean="0"/>
              <a:t> </a:t>
            </a:r>
            <a:r>
              <a:rPr lang="en-US" err="1" smtClean="0"/>
              <a:t>đặt</a:t>
            </a:r>
            <a:r>
              <a:rPr lang="en-US" smtClean="0"/>
              <a:t> </a:t>
            </a:r>
            <a:r>
              <a:rPr lang="en-US" err="1" smtClean="0"/>
              <a:t>anh</a:t>
            </a:r>
            <a:r>
              <a:rPr lang="en-US" smtClean="0"/>
              <a:t> </a:t>
            </a:r>
            <a:r>
              <a:rPr lang="en-US" err="1" smtClean="0"/>
              <a:t>lên</a:t>
            </a:r>
            <a:r>
              <a:rPr lang="en-US" smtClean="0"/>
              <a:t> </a:t>
            </a:r>
            <a:r>
              <a:rPr lang="en-US" err="1" smtClean="0"/>
              <a:t>coi</a:t>
            </a:r>
            <a:r>
              <a:rPr lang="en-US" smtClean="0"/>
              <a:t> </a:t>
            </a:r>
            <a:r>
              <a:rPr lang="en-US" err="1" smtClean="0"/>
              <a:t>việc</a:t>
            </a:r>
            <a:r>
              <a:rPr lang="en-US" smtClean="0"/>
              <a:t> </a:t>
            </a:r>
            <a:r>
              <a:rPr lang="en-US" err="1" smtClean="0"/>
              <a:t>nhiều</a:t>
            </a:r>
            <a:r>
              <a:rPr lang="en-US" smtClean="0"/>
              <a:t>. </a:t>
            </a:r>
            <a:r>
              <a:rPr lang="en-US" err="1" smtClean="0"/>
              <a:t>Hãy</a:t>
            </a:r>
            <a:r>
              <a:rPr lang="en-US" smtClean="0"/>
              <a:t> </a:t>
            </a:r>
            <a:r>
              <a:rPr lang="en-US" err="1" smtClean="0"/>
              <a:t>vào</a:t>
            </a:r>
            <a:r>
              <a:rPr lang="en-US" smtClean="0"/>
              <a:t> </a:t>
            </a:r>
            <a:r>
              <a:rPr lang="en-US" err="1" smtClean="0"/>
              <a:t>mà</a:t>
            </a:r>
            <a:r>
              <a:rPr lang="en-US" smtClean="0"/>
              <a:t> </a:t>
            </a:r>
            <a:r>
              <a:rPr lang="en-US" err="1" smtClean="0"/>
              <a:t>hưởng</a:t>
            </a:r>
            <a:r>
              <a:rPr lang="en-US" smtClean="0"/>
              <a:t> </a:t>
            </a:r>
            <a:r>
              <a:rPr lang="en-US" err="1" smtClean="0"/>
              <a:t>niềm</a:t>
            </a:r>
            <a:r>
              <a:rPr lang="en-US" smtClean="0"/>
              <a:t> </a:t>
            </a:r>
            <a:r>
              <a:rPr lang="en-US" err="1" smtClean="0"/>
              <a:t>vui</a:t>
            </a:r>
            <a:r>
              <a:rPr lang="en-US" smtClean="0"/>
              <a:t> </a:t>
            </a:r>
            <a:r>
              <a:rPr lang="en-US" err="1" smtClean="0"/>
              <a:t>của</a:t>
            </a:r>
            <a:r>
              <a:rPr lang="en-US" smtClean="0"/>
              <a:t> </a:t>
            </a:r>
            <a:r>
              <a:rPr lang="en-US" err="1" smtClean="0"/>
              <a:t>chủ</a:t>
            </a:r>
            <a:r>
              <a:rPr lang="en-US" smtClean="0"/>
              <a:t> </a:t>
            </a:r>
            <a:r>
              <a:rPr lang="en-US" err="1" smtClean="0"/>
              <a:t>anh</a:t>
            </a:r>
            <a:r>
              <a:rPr lang="en-US" smtClean="0"/>
              <a:t>!”</a:t>
            </a:r>
          </a:p>
          <a:p>
            <a:pPr marL="304800" indent="-304800">
              <a:lnSpc>
                <a:spcPct val="90000"/>
              </a:lnSpc>
            </a:pPr>
            <a:endParaRPr lang="en-US" smtClean="0"/>
          </a:p>
          <a:p>
            <a:pPr marL="304800" indent="-304800">
              <a:lnSpc>
                <a:spcPct val="90000"/>
              </a:lnSpc>
            </a:pPr>
            <a:r>
              <a:rPr lang="en-US" err="1" smtClean="0"/>
              <a:t>Ước</a:t>
            </a:r>
            <a:r>
              <a:rPr lang="en-US" smtClean="0"/>
              <a:t> </a:t>
            </a:r>
            <a:r>
              <a:rPr lang="en-US" err="1" smtClean="0"/>
              <a:t>mong</a:t>
            </a:r>
            <a:r>
              <a:rPr lang="en-US" smtClean="0"/>
              <a:t> </a:t>
            </a:r>
            <a:r>
              <a:rPr lang="en-US" err="1" smtClean="0"/>
              <a:t>những</a:t>
            </a:r>
            <a:r>
              <a:rPr lang="en-US" smtClean="0"/>
              <a:t> </a:t>
            </a:r>
            <a:r>
              <a:rPr lang="en-US" err="1" smtClean="0"/>
              <a:t>công</a:t>
            </a:r>
            <a:r>
              <a:rPr lang="en-US" smtClean="0"/>
              <a:t> </a:t>
            </a:r>
            <a:r>
              <a:rPr lang="en-US" err="1" smtClean="0"/>
              <a:t>việc</a:t>
            </a:r>
            <a:r>
              <a:rPr lang="en-US" smtClean="0"/>
              <a:t> </a:t>
            </a:r>
            <a:r>
              <a:rPr lang="en-US" err="1" smtClean="0"/>
              <a:t>tuy</a:t>
            </a:r>
            <a:r>
              <a:rPr lang="en-US" smtClean="0"/>
              <a:t> </a:t>
            </a:r>
            <a:r>
              <a:rPr lang="en-US" err="1" smtClean="0"/>
              <a:t>nhỏ</a:t>
            </a:r>
            <a:r>
              <a:rPr lang="en-US" smtClean="0"/>
              <a:t> </a:t>
            </a:r>
            <a:r>
              <a:rPr lang="en-US" err="1" smtClean="0"/>
              <a:t>bé</a:t>
            </a:r>
            <a:r>
              <a:rPr lang="en-US" smtClean="0"/>
              <a:t> </a:t>
            </a:r>
            <a:r>
              <a:rPr lang="en-US" err="1" smtClean="0"/>
              <a:t>của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thầy</a:t>
            </a:r>
            <a:r>
              <a:rPr lang="en-US" smtClean="0"/>
              <a:t> </a:t>
            </a:r>
            <a:r>
              <a:rPr lang="en-US" err="1" smtClean="0"/>
              <a:t>cô</a:t>
            </a:r>
            <a:r>
              <a:rPr lang="en-US" smtClean="0"/>
              <a:t>,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trợ</a:t>
            </a:r>
            <a:r>
              <a:rPr lang="en-US" smtClean="0"/>
              <a:t> </a:t>
            </a:r>
            <a:r>
              <a:rPr lang="en-US" err="1" smtClean="0"/>
              <a:t>giáo</a:t>
            </a:r>
            <a:r>
              <a:rPr lang="en-US" smtClean="0"/>
              <a:t> </a:t>
            </a:r>
            <a:r>
              <a:rPr lang="en-US" err="1" smtClean="0"/>
              <a:t>và</a:t>
            </a:r>
            <a:r>
              <a:rPr lang="en-US" smtClean="0"/>
              <a:t> </a:t>
            </a:r>
            <a:r>
              <a:rPr lang="en-US" err="1" smtClean="0"/>
              <a:t>các</a:t>
            </a:r>
            <a:r>
              <a:rPr lang="en-US" smtClean="0"/>
              <a:t> </a:t>
            </a:r>
            <a:r>
              <a:rPr lang="en-US" err="1" smtClean="0"/>
              <a:t>học</a:t>
            </a:r>
            <a:r>
              <a:rPr lang="en-US" smtClean="0"/>
              <a:t> </a:t>
            </a:r>
            <a:r>
              <a:rPr lang="en-US" err="1" smtClean="0"/>
              <a:t>sinh</a:t>
            </a:r>
            <a:r>
              <a:rPr lang="en-US" smtClean="0"/>
              <a:t> </a:t>
            </a:r>
            <a:r>
              <a:rPr lang="en-US" err="1" smtClean="0"/>
              <a:t>nơi</a:t>
            </a:r>
            <a:r>
              <a:rPr lang="en-US" smtClean="0"/>
              <a:t> </a:t>
            </a:r>
            <a:r>
              <a:rPr lang="en-US" err="1" smtClean="0"/>
              <a:t>đây</a:t>
            </a:r>
            <a:r>
              <a:rPr lang="en-US" smtClean="0"/>
              <a:t> </a:t>
            </a:r>
            <a:r>
              <a:rPr lang="en-US" err="1" smtClean="0"/>
              <a:t>mang</a:t>
            </a:r>
            <a:r>
              <a:rPr lang="en-US" smtClean="0"/>
              <a:t> </a:t>
            </a:r>
            <a:r>
              <a:rPr lang="en-US" err="1" smtClean="0"/>
              <a:t>lại</a:t>
            </a:r>
            <a:r>
              <a:rPr lang="en-US" smtClean="0"/>
              <a:t> </a:t>
            </a:r>
            <a:r>
              <a:rPr lang="en-US" err="1" smtClean="0"/>
              <a:t>hoa</a:t>
            </a:r>
            <a:r>
              <a:rPr lang="en-US" smtClean="0"/>
              <a:t> </a:t>
            </a:r>
            <a:r>
              <a:rPr lang="en-US" err="1" smtClean="0"/>
              <a:t>trái</a:t>
            </a:r>
            <a:r>
              <a:rPr lang="en-US" smtClean="0"/>
              <a:t> </a:t>
            </a:r>
            <a:r>
              <a:rPr lang="en-US" err="1" smtClean="0"/>
              <a:t>mà</a:t>
            </a:r>
            <a:r>
              <a:rPr lang="en-US" smtClean="0"/>
              <a:t> </a:t>
            </a:r>
            <a:r>
              <a:rPr lang="en-US" err="1" smtClean="0"/>
              <a:t>Thiên</a:t>
            </a:r>
            <a:r>
              <a:rPr lang="en-US" smtClean="0"/>
              <a:t> </a:t>
            </a:r>
            <a:r>
              <a:rPr lang="en-US" err="1" smtClean="0"/>
              <a:t>Chúa</a:t>
            </a:r>
            <a:r>
              <a:rPr lang="en-US" smtClean="0"/>
              <a:t> </a:t>
            </a:r>
            <a:r>
              <a:rPr lang="en-US" err="1" smtClean="0"/>
              <a:t>mong</a:t>
            </a:r>
            <a:r>
              <a:rPr lang="en-US" smtClean="0"/>
              <a:t> </a:t>
            </a:r>
            <a:r>
              <a:rPr lang="en-US" err="1" smtClean="0"/>
              <a:t>muốn</a:t>
            </a:r>
            <a:r>
              <a:rPr lang="en-US" smtClean="0"/>
              <a:t> </a:t>
            </a:r>
            <a:r>
              <a:rPr lang="en-US" err="1" smtClean="0"/>
              <a:t>nơi</a:t>
            </a:r>
            <a:r>
              <a:rPr lang="en-US" smtClean="0"/>
              <a:t> </a:t>
            </a:r>
            <a:r>
              <a:rPr lang="en-US" err="1" smtClean="0"/>
              <a:t>mỗi</a:t>
            </a:r>
            <a:r>
              <a:rPr lang="en-US" smtClean="0"/>
              <a:t> </a:t>
            </a:r>
            <a:r>
              <a:rPr lang="en-US" err="1" smtClean="0"/>
              <a:t>người</a:t>
            </a:r>
            <a:r>
              <a:rPr lang="en-US" smtClean="0"/>
              <a:t> </a:t>
            </a:r>
            <a:r>
              <a:rPr lang="en-US" err="1" smtClean="0"/>
              <a:t>chúng</a:t>
            </a:r>
            <a:r>
              <a:rPr lang="en-US" smtClean="0"/>
              <a:t> </a:t>
            </a:r>
            <a:r>
              <a:rPr lang="en-US" err="1" smtClean="0"/>
              <a:t>ta</a:t>
            </a:r>
            <a:r>
              <a:rPr lang="en-US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mtClean="0"/>
              <a:t>Amen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609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err="1" smtClean="0"/>
              <a:t>Câu</a:t>
            </a:r>
            <a:r>
              <a:rPr lang="en-US" sz="3200" b="1" smtClean="0"/>
              <a:t> </a:t>
            </a:r>
            <a:r>
              <a:rPr lang="en-US" sz="3200" b="1" err="1" smtClean="0"/>
              <a:t>Hỏi</a:t>
            </a:r>
            <a:r>
              <a:rPr lang="en-US" sz="3200" b="1" smtClean="0"/>
              <a:t> </a:t>
            </a:r>
            <a:r>
              <a:rPr lang="en-US" sz="3200" b="1" err="1" smtClean="0"/>
              <a:t>Tra</a:t>
            </a:r>
            <a:r>
              <a:rPr lang="en-US" sz="3200" b="1" smtClean="0"/>
              <a:t> </a:t>
            </a:r>
            <a:r>
              <a:rPr lang="en-US" sz="3200" b="1" err="1" smtClean="0"/>
              <a:t>Cứu</a:t>
            </a:r>
            <a:endParaRPr lang="en-US" sz="3200" b="1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err="1" smtClean="0"/>
              <a:t>Giỗ</a:t>
            </a:r>
            <a:r>
              <a:rPr lang="en-US" sz="2800" smtClean="0"/>
              <a:t> </a:t>
            </a:r>
            <a:r>
              <a:rPr lang="en-US" sz="2800" err="1" smtClean="0"/>
              <a:t>tổ</a:t>
            </a:r>
            <a:r>
              <a:rPr lang="en-US" sz="2800" smtClean="0"/>
              <a:t> </a:t>
            </a:r>
            <a:r>
              <a:rPr lang="en-US" sz="2800" err="1" smtClean="0"/>
              <a:t>là</a:t>
            </a:r>
            <a:r>
              <a:rPr lang="en-US" sz="2800" smtClean="0"/>
              <a:t> </a:t>
            </a:r>
            <a:r>
              <a:rPr lang="en-US" sz="2800" err="1" smtClean="0"/>
              <a:t>gì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Vương</a:t>
            </a:r>
            <a:r>
              <a:rPr lang="en-US" sz="2800" smtClean="0"/>
              <a:t> </a:t>
            </a:r>
            <a:r>
              <a:rPr lang="en-US" sz="2800" err="1" smtClean="0"/>
              <a:t>là</a:t>
            </a:r>
            <a:r>
              <a:rPr lang="en-US" sz="2800" smtClean="0"/>
              <a:t> </a:t>
            </a:r>
            <a:r>
              <a:rPr lang="en-US" sz="2800" err="1" smtClean="0"/>
              <a:t>ai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r>
              <a:rPr lang="en-US" sz="2800" err="1" smtClean="0"/>
              <a:t>Trận</a:t>
            </a:r>
            <a:r>
              <a:rPr lang="en-US" sz="2800" smtClean="0"/>
              <a:t> </a:t>
            </a:r>
            <a:r>
              <a:rPr lang="en-US" sz="2800" err="1" smtClean="0"/>
              <a:t>Đống</a:t>
            </a:r>
            <a:r>
              <a:rPr lang="en-US" sz="2800" smtClean="0"/>
              <a:t> </a:t>
            </a:r>
            <a:r>
              <a:rPr lang="en-US" sz="2800" err="1" smtClean="0"/>
              <a:t>Đa</a:t>
            </a:r>
            <a:r>
              <a:rPr lang="en-US" sz="2800" smtClean="0"/>
              <a:t> </a:t>
            </a:r>
            <a:r>
              <a:rPr lang="en-US" sz="2800" err="1" smtClean="0"/>
              <a:t>có</a:t>
            </a:r>
            <a:r>
              <a:rPr lang="en-US" sz="2800" smtClean="0"/>
              <a:t> </a:t>
            </a:r>
            <a:r>
              <a:rPr lang="en-US" sz="2800" err="1" smtClean="0"/>
              <a:t>gì</a:t>
            </a:r>
            <a:r>
              <a:rPr lang="en-US" sz="2800" smtClean="0"/>
              <a:t> </a:t>
            </a:r>
            <a:r>
              <a:rPr lang="en-US" sz="2800" err="1" smtClean="0"/>
              <a:t>đặc</a:t>
            </a:r>
            <a:r>
              <a:rPr lang="en-US" sz="2800" smtClean="0"/>
              <a:t> </a:t>
            </a:r>
            <a:r>
              <a:rPr lang="en-US" sz="2800" err="1" smtClean="0"/>
              <a:t>biệt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r>
              <a:rPr lang="en-US" sz="2800" err="1" smtClean="0"/>
              <a:t>Giỗ</a:t>
            </a:r>
            <a:r>
              <a:rPr lang="en-US" sz="2800" smtClean="0"/>
              <a:t> </a:t>
            </a:r>
            <a:r>
              <a:rPr lang="en-US" sz="2800" err="1" smtClean="0"/>
              <a:t>Tổ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Vương</a:t>
            </a:r>
            <a:r>
              <a:rPr lang="en-US" sz="2800" smtClean="0"/>
              <a:t> </a:t>
            </a:r>
            <a:r>
              <a:rPr lang="en-US" sz="2800" err="1" smtClean="0"/>
              <a:t>được</a:t>
            </a:r>
            <a:r>
              <a:rPr lang="en-US" sz="2800" smtClean="0"/>
              <a:t> </a:t>
            </a:r>
            <a:r>
              <a:rPr lang="en-US" sz="2800" err="1" smtClean="0"/>
              <a:t>cử</a:t>
            </a:r>
            <a:r>
              <a:rPr lang="en-US" sz="2800" smtClean="0"/>
              <a:t> </a:t>
            </a:r>
            <a:r>
              <a:rPr lang="en-US" sz="2800" err="1" smtClean="0"/>
              <a:t>hành</a:t>
            </a:r>
            <a:r>
              <a:rPr lang="en-US" sz="2800" smtClean="0"/>
              <a:t> </a:t>
            </a:r>
            <a:r>
              <a:rPr lang="en-US" sz="2800" err="1" smtClean="0"/>
              <a:t>vào</a:t>
            </a:r>
            <a:r>
              <a:rPr lang="en-US" sz="2800" smtClean="0"/>
              <a:t> </a:t>
            </a:r>
            <a:r>
              <a:rPr lang="en-US" sz="2800" err="1" smtClean="0"/>
              <a:t>lúc</a:t>
            </a:r>
            <a:r>
              <a:rPr lang="en-US" sz="2800" smtClean="0"/>
              <a:t> </a:t>
            </a:r>
            <a:r>
              <a:rPr lang="en-US" sz="2800" err="1" smtClean="0"/>
              <a:t>nào</a:t>
            </a:r>
            <a:r>
              <a:rPr lang="en-US" sz="2800" smtClean="0"/>
              <a:t> </a:t>
            </a:r>
            <a:r>
              <a:rPr lang="en-US" sz="2800" err="1" smtClean="0"/>
              <a:t>trong</a:t>
            </a:r>
            <a:r>
              <a:rPr lang="en-US" sz="2800" smtClean="0"/>
              <a:t> </a:t>
            </a:r>
            <a:r>
              <a:rPr lang="en-US" sz="2800" err="1" smtClean="0"/>
              <a:t>năm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r>
              <a:rPr lang="en-US" sz="2800" err="1" smtClean="0"/>
              <a:t>Tại</a:t>
            </a:r>
            <a:r>
              <a:rPr lang="en-US" sz="2800" smtClean="0"/>
              <a:t> </a:t>
            </a:r>
            <a:r>
              <a:rPr lang="en-US" sz="2800" err="1" smtClean="0"/>
              <a:t>sao</a:t>
            </a:r>
            <a:r>
              <a:rPr lang="en-US" sz="2800" smtClean="0"/>
              <a:t> </a:t>
            </a:r>
            <a:r>
              <a:rPr lang="en-US" sz="2800" err="1" smtClean="0"/>
              <a:t>người</a:t>
            </a:r>
            <a:r>
              <a:rPr lang="en-US" sz="2800" smtClean="0"/>
              <a:t> </a:t>
            </a:r>
            <a:r>
              <a:rPr lang="en-US" sz="2800" err="1" smtClean="0"/>
              <a:t>Việt</a:t>
            </a:r>
            <a:r>
              <a:rPr lang="en-US" sz="2800" smtClean="0"/>
              <a:t> </a:t>
            </a:r>
            <a:r>
              <a:rPr lang="en-US" sz="2800" err="1" smtClean="0"/>
              <a:t>giỗ</a:t>
            </a:r>
            <a:r>
              <a:rPr lang="en-US" sz="2800" smtClean="0"/>
              <a:t> </a:t>
            </a:r>
            <a:r>
              <a:rPr lang="en-US" sz="2800" err="1" smtClean="0"/>
              <a:t>tổ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Vương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r>
              <a:rPr lang="en-US" sz="2800" smtClean="0"/>
              <a:t>Ai </a:t>
            </a:r>
            <a:r>
              <a:rPr lang="en-US" sz="2800" err="1" smtClean="0"/>
              <a:t>là</a:t>
            </a:r>
            <a:r>
              <a:rPr lang="en-US" sz="2800" smtClean="0"/>
              <a:t> cha </a:t>
            </a:r>
            <a:r>
              <a:rPr lang="en-US" sz="2800" err="1" smtClean="0"/>
              <a:t>và</a:t>
            </a:r>
            <a:r>
              <a:rPr lang="en-US" sz="2800" smtClean="0"/>
              <a:t> </a:t>
            </a:r>
            <a:r>
              <a:rPr lang="en-US" sz="2800" err="1" smtClean="0"/>
              <a:t>mẹ</a:t>
            </a:r>
            <a:r>
              <a:rPr lang="en-US" sz="2800" smtClean="0"/>
              <a:t> </a:t>
            </a:r>
            <a:r>
              <a:rPr lang="en-US" sz="2800" err="1" smtClean="0"/>
              <a:t>của</a:t>
            </a:r>
            <a:r>
              <a:rPr lang="en-US" sz="2800" smtClean="0"/>
              <a:t> </a:t>
            </a:r>
            <a:r>
              <a:rPr lang="en-US" sz="2800" err="1" smtClean="0"/>
              <a:t>vua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Vương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r>
              <a:rPr lang="en-US" sz="2800" err="1" smtClean="0"/>
              <a:t>Triều</a:t>
            </a:r>
            <a:r>
              <a:rPr lang="en-US" sz="2800" smtClean="0"/>
              <a:t> </a:t>
            </a:r>
            <a:r>
              <a:rPr lang="en-US" sz="2800" err="1" smtClean="0"/>
              <a:t>đại</a:t>
            </a:r>
            <a:r>
              <a:rPr lang="en-US" sz="2800" smtClean="0"/>
              <a:t> </a:t>
            </a:r>
            <a:r>
              <a:rPr lang="en-US" sz="2800" err="1" smtClean="0"/>
              <a:t>của</a:t>
            </a:r>
            <a:r>
              <a:rPr lang="en-US" sz="2800" smtClean="0"/>
              <a:t> </a:t>
            </a:r>
            <a:r>
              <a:rPr lang="en-US" sz="2800" err="1" smtClean="0"/>
              <a:t>các</a:t>
            </a:r>
            <a:r>
              <a:rPr lang="en-US" sz="2800" smtClean="0"/>
              <a:t> </a:t>
            </a:r>
            <a:r>
              <a:rPr lang="en-US" sz="2800" err="1" smtClean="0"/>
              <a:t>vua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bắt</a:t>
            </a:r>
            <a:r>
              <a:rPr lang="en-US" sz="2800" smtClean="0"/>
              <a:t> </a:t>
            </a:r>
            <a:r>
              <a:rPr lang="en-US" sz="2800" err="1" smtClean="0"/>
              <a:t>đầu</a:t>
            </a:r>
            <a:r>
              <a:rPr lang="en-US" sz="2800" smtClean="0"/>
              <a:t> </a:t>
            </a:r>
            <a:r>
              <a:rPr lang="en-US" sz="2800" err="1" smtClean="0"/>
              <a:t>từ</a:t>
            </a:r>
            <a:r>
              <a:rPr lang="en-US" sz="2800" smtClean="0"/>
              <a:t> </a:t>
            </a:r>
            <a:r>
              <a:rPr lang="en-US" sz="2800" err="1" smtClean="0"/>
              <a:t>lúc</a:t>
            </a:r>
            <a:r>
              <a:rPr lang="en-US" sz="2800" smtClean="0"/>
              <a:t> </a:t>
            </a:r>
            <a:r>
              <a:rPr lang="en-US" sz="2800" err="1" smtClean="0"/>
              <a:t>nào</a:t>
            </a:r>
            <a:r>
              <a:rPr lang="en-US" sz="2800" smtClean="0"/>
              <a:t> </a:t>
            </a:r>
            <a:r>
              <a:rPr lang="en-US" sz="2800" err="1" smtClean="0"/>
              <a:t>và</a:t>
            </a:r>
            <a:r>
              <a:rPr lang="en-US" sz="2800" smtClean="0"/>
              <a:t> </a:t>
            </a:r>
            <a:r>
              <a:rPr lang="en-US" sz="2800" err="1" smtClean="0"/>
              <a:t>kết</a:t>
            </a:r>
            <a:r>
              <a:rPr lang="en-US" sz="2800" smtClean="0"/>
              <a:t> </a:t>
            </a:r>
            <a:r>
              <a:rPr lang="en-US" sz="2800" err="1" smtClean="0"/>
              <a:t>thúc</a:t>
            </a:r>
            <a:r>
              <a:rPr lang="en-US" sz="2800" smtClean="0"/>
              <a:t> </a:t>
            </a:r>
            <a:r>
              <a:rPr lang="en-US" sz="2800" err="1" smtClean="0"/>
              <a:t>vào</a:t>
            </a:r>
            <a:r>
              <a:rPr lang="en-US" sz="2800" smtClean="0"/>
              <a:t> </a:t>
            </a:r>
            <a:r>
              <a:rPr lang="en-US" sz="2800" err="1" smtClean="0"/>
              <a:t>khi</a:t>
            </a:r>
            <a:r>
              <a:rPr lang="en-US" sz="2800" smtClean="0"/>
              <a:t> </a:t>
            </a:r>
            <a:r>
              <a:rPr lang="en-US" sz="2800" err="1" smtClean="0"/>
              <a:t>nào</a:t>
            </a:r>
            <a:r>
              <a:rPr lang="en-US" sz="2800" smtClean="0"/>
              <a:t>?</a:t>
            </a:r>
          </a:p>
          <a:p>
            <a:pPr marL="342900" indent="-342900">
              <a:buAutoNum type="arabicParenR"/>
            </a:pP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685800" y="60198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(Ref: Minh </a:t>
            </a:r>
            <a:r>
              <a:rPr lang="en-US" sz="1400" err="1" smtClean="0"/>
              <a:t>Trần</a:t>
            </a:r>
            <a:r>
              <a:rPr lang="en-US" sz="1400" smtClean="0"/>
              <a:t>, Thu </a:t>
            </a:r>
            <a:r>
              <a:rPr lang="en-US" sz="1400" err="1" smtClean="0"/>
              <a:t>Đinh</a:t>
            </a:r>
            <a:r>
              <a:rPr lang="en-US" sz="1400" smtClean="0"/>
              <a:t>. </a:t>
            </a:r>
            <a:r>
              <a:rPr lang="en-US" sz="1400" i="1" err="1" smtClean="0"/>
              <a:t>Tiếng</a:t>
            </a:r>
            <a:r>
              <a:rPr lang="en-US" sz="1400" i="1" smtClean="0"/>
              <a:t> </a:t>
            </a:r>
            <a:r>
              <a:rPr lang="en-US" sz="1400" i="1" err="1" smtClean="0"/>
              <a:t>Việt</a:t>
            </a:r>
            <a:r>
              <a:rPr lang="en-US" sz="1400" i="1" smtClean="0"/>
              <a:t> </a:t>
            </a:r>
            <a:r>
              <a:rPr lang="en-US" sz="1400" i="1" err="1" smtClean="0"/>
              <a:t>Thực</a:t>
            </a:r>
            <a:r>
              <a:rPr lang="en-US" sz="1400" i="1" smtClean="0"/>
              <a:t> </a:t>
            </a:r>
            <a:r>
              <a:rPr lang="en-US" sz="1400" i="1" err="1" smtClean="0"/>
              <a:t>Hành</a:t>
            </a:r>
            <a:r>
              <a:rPr lang="en-US" sz="1400" i="1" smtClean="0"/>
              <a:t>, </a:t>
            </a:r>
            <a:r>
              <a:rPr lang="en-US" sz="1400" i="1" err="1" smtClean="0"/>
              <a:t>Lớp</a:t>
            </a:r>
            <a:r>
              <a:rPr lang="en-US" sz="1400" i="1" smtClean="0"/>
              <a:t> </a:t>
            </a:r>
            <a:r>
              <a:rPr lang="en-US" sz="1400" i="1" err="1" smtClean="0"/>
              <a:t>Bảy</a:t>
            </a:r>
            <a:r>
              <a:rPr lang="en-US" sz="1400" smtClean="0"/>
              <a:t>. 2012)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6096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err="1" smtClean="0"/>
              <a:t>Câu</a:t>
            </a:r>
            <a:r>
              <a:rPr lang="en-US" sz="3200" b="1" smtClean="0"/>
              <a:t> </a:t>
            </a:r>
            <a:r>
              <a:rPr lang="en-US" sz="3200" b="1" err="1" smtClean="0"/>
              <a:t>Hỏi</a:t>
            </a:r>
            <a:r>
              <a:rPr lang="en-US" sz="3200" b="1" smtClean="0"/>
              <a:t> </a:t>
            </a:r>
            <a:r>
              <a:rPr lang="en-US" sz="3200" b="1" err="1" smtClean="0"/>
              <a:t>Tra</a:t>
            </a:r>
            <a:r>
              <a:rPr lang="en-US" sz="3200" b="1" smtClean="0"/>
              <a:t> </a:t>
            </a:r>
            <a:r>
              <a:rPr lang="en-US" sz="3200" b="1" err="1" smtClean="0"/>
              <a:t>Cứu</a:t>
            </a:r>
            <a:r>
              <a:rPr lang="en-US" sz="3200" b="1" smtClean="0"/>
              <a:t> (2)</a:t>
            </a:r>
            <a:endParaRPr lang="en-US" sz="3200" b="1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smtClean="0"/>
              <a:t>8) </a:t>
            </a:r>
            <a:r>
              <a:rPr lang="en-US" sz="2800" err="1" smtClean="0"/>
              <a:t>Đền</a:t>
            </a:r>
            <a:r>
              <a:rPr lang="en-US" sz="2800" smtClean="0"/>
              <a:t> </a:t>
            </a:r>
            <a:r>
              <a:rPr lang="en-US" sz="2800" err="1" smtClean="0"/>
              <a:t>thờ</a:t>
            </a:r>
            <a:r>
              <a:rPr lang="en-US" sz="2800" smtClean="0"/>
              <a:t> </a:t>
            </a:r>
            <a:r>
              <a:rPr lang="en-US" sz="2800" err="1" smtClean="0"/>
              <a:t>của</a:t>
            </a:r>
            <a:r>
              <a:rPr lang="en-US" sz="2800" smtClean="0"/>
              <a:t> </a:t>
            </a:r>
            <a:r>
              <a:rPr lang="en-US" sz="2800" err="1" smtClean="0"/>
              <a:t>Vua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nằm</a:t>
            </a:r>
            <a:r>
              <a:rPr lang="en-US" sz="2800" smtClean="0"/>
              <a:t> ở </a:t>
            </a:r>
            <a:r>
              <a:rPr lang="en-US" sz="2800" err="1" smtClean="0"/>
              <a:t>đâu</a:t>
            </a:r>
            <a:r>
              <a:rPr lang="en-US" sz="2800" smtClean="0"/>
              <a:t>?</a:t>
            </a:r>
          </a:p>
          <a:p>
            <a:pPr marL="342900" indent="-342900"/>
            <a:r>
              <a:rPr lang="en-US" sz="2800" smtClean="0"/>
              <a:t>9) </a:t>
            </a:r>
            <a:r>
              <a:rPr lang="en-US" sz="2800" err="1" smtClean="0"/>
              <a:t>Có</a:t>
            </a:r>
            <a:r>
              <a:rPr lang="en-US" sz="2800" smtClean="0"/>
              <a:t> </a:t>
            </a:r>
            <a:r>
              <a:rPr lang="en-US" sz="2800" err="1" smtClean="0"/>
              <a:t>bao</a:t>
            </a:r>
            <a:r>
              <a:rPr lang="en-US" sz="2800" smtClean="0"/>
              <a:t> </a:t>
            </a:r>
            <a:r>
              <a:rPr lang="en-US" sz="2800" err="1" smtClean="0"/>
              <a:t>nhiêu</a:t>
            </a:r>
            <a:r>
              <a:rPr lang="en-US" sz="2800" smtClean="0"/>
              <a:t> </a:t>
            </a:r>
            <a:r>
              <a:rPr lang="en-US" sz="2800" err="1" smtClean="0"/>
              <a:t>đền</a:t>
            </a:r>
            <a:r>
              <a:rPr lang="en-US" sz="2800" smtClean="0"/>
              <a:t> </a:t>
            </a:r>
            <a:r>
              <a:rPr lang="en-US" sz="2800" err="1" smtClean="0"/>
              <a:t>thờ</a:t>
            </a:r>
            <a:r>
              <a:rPr lang="en-US" sz="2800" smtClean="0"/>
              <a:t> </a:t>
            </a:r>
            <a:r>
              <a:rPr lang="en-US" sz="2800" err="1" smtClean="0"/>
              <a:t>vua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và</a:t>
            </a:r>
            <a:r>
              <a:rPr lang="en-US" sz="2800" smtClean="0"/>
              <a:t> </a:t>
            </a:r>
            <a:r>
              <a:rPr lang="en-US" sz="2800" err="1" smtClean="0"/>
              <a:t>được</a:t>
            </a:r>
            <a:r>
              <a:rPr lang="en-US" sz="2800" smtClean="0"/>
              <a:t> </a:t>
            </a:r>
            <a:r>
              <a:rPr lang="en-US" sz="2800" err="1" smtClean="0"/>
              <a:t>gọi</a:t>
            </a:r>
            <a:r>
              <a:rPr lang="en-US" sz="2800" smtClean="0"/>
              <a:t> </a:t>
            </a:r>
            <a:r>
              <a:rPr lang="en-US" sz="2800" err="1" smtClean="0"/>
              <a:t>tên</a:t>
            </a:r>
            <a:r>
              <a:rPr lang="en-US" sz="2800" smtClean="0"/>
              <a:t> </a:t>
            </a:r>
            <a:r>
              <a:rPr lang="en-US" sz="2800" err="1" smtClean="0"/>
              <a:t>là</a:t>
            </a:r>
            <a:r>
              <a:rPr lang="en-US" sz="2800" smtClean="0"/>
              <a:t> </a:t>
            </a:r>
            <a:r>
              <a:rPr lang="en-US" sz="2800" err="1" smtClean="0"/>
              <a:t>gì</a:t>
            </a:r>
            <a:r>
              <a:rPr lang="en-US" sz="2800" smtClean="0"/>
              <a:t>?</a:t>
            </a:r>
          </a:p>
          <a:p>
            <a:pPr marL="342900" indent="-342900"/>
            <a:r>
              <a:rPr lang="en-US" sz="2800" smtClean="0"/>
              <a:t>10) </a:t>
            </a:r>
            <a:r>
              <a:rPr lang="en-US" sz="2800" err="1" smtClean="0"/>
              <a:t>Tại</a:t>
            </a:r>
            <a:r>
              <a:rPr lang="en-US" sz="2800" smtClean="0"/>
              <a:t> </a:t>
            </a:r>
            <a:r>
              <a:rPr lang="en-US" sz="2800" err="1" smtClean="0"/>
              <a:t>sao</a:t>
            </a:r>
            <a:r>
              <a:rPr lang="en-US" sz="2800" smtClean="0"/>
              <a:t> </a:t>
            </a:r>
            <a:r>
              <a:rPr lang="en-US" sz="2800" err="1" smtClean="0"/>
              <a:t>có</a:t>
            </a:r>
            <a:r>
              <a:rPr lang="en-US" sz="2800" smtClean="0"/>
              <a:t> </a:t>
            </a:r>
            <a:r>
              <a:rPr lang="en-US" sz="2800" err="1" smtClean="0"/>
              <a:t>tên</a:t>
            </a:r>
            <a:r>
              <a:rPr lang="en-US" sz="2800" smtClean="0"/>
              <a:t> </a:t>
            </a:r>
            <a:r>
              <a:rPr lang="en-US" sz="2800" err="1" smtClean="0"/>
              <a:t>là</a:t>
            </a:r>
            <a:r>
              <a:rPr lang="en-US" sz="2800" smtClean="0"/>
              <a:t> </a:t>
            </a:r>
            <a:r>
              <a:rPr lang="en-US" sz="2800" err="1" smtClean="0"/>
              <a:t>Đền</a:t>
            </a:r>
            <a:r>
              <a:rPr lang="en-US" sz="2800" smtClean="0"/>
              <a:t> </a:t>
            </a:r>
            <a:r>
              <a:rPr lang="en-US" sz="2800" err="1" smtClean="0"/>
              <a:t>Hạ</a:t>
            </a:r>
            <a:r>
              <a:rPr lang="en-US" sz="2800" smtClean="0"/>
              <a:t>?</a:t>
            </a:r>
          </a:p>
          <a:p>
            <a:pPr marL="342900" indent="-342900"/>
            <a:r>
              <a:rPr lang="en-US" sz="2800" smtClean="0"/>
              <a:t>11) </a:t>
            </a:r>
            <a:r>
              <a:rPr lang="en-US" sz="2800" err="1" smtClean="0"/>
              <a:t>Các</a:t>
            </a:r>
            <a:r>
              <a:rPr lang="en-US" sz="2800" smtClean="0"/>
              <a:t> </a:t>
            </a:r>
            <a:r>
              <a:rPr lang="en-US" sz="2800" err="1" smtClean="0"/>
              <a:t>vua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thường</a:t>
            </a:r>
            <a:r>
              <a:rPr lang="en-US" sz="2800" smtClean="0"/>
              <a:t> </a:t>
            </a:r>
            <a:r>
              <a:rPr lang="en-US" sz="2800" err="1" smtClean="0"/>
              <a:t>làm</a:t>
            </a:r>
            <a:r>
              <a:rPr lang="en-US" sz="2800" smtClean="0"/>
              <a:t> </a:t>
            </a:r>
            <a:r>
              <a:rPr lang="en-US" sz="2800" err="1" smtClean="0"/>
              <a:t>gì</a:t>
            </a:r>
            <a:r>
              <a:rPr lang="en-US" sz="2800" smtClean="0"/>
              <a:t> </a:t>
            </a:r>
            <a:r>
              <a:rPr lang="en-US" sz="2800" err="1" smtClean="0"/>
              <a:t>quanh</a:t>
            </a:r>
            <a:r>
              <a:rPr lang="en-US" sz="2800" smtClean="0"/>
              <a:t> </a:t>
            </a:r>
            <a:r>
              <a:rPr lang="en-US" sz="2800" err="1" smtClean="0"/>
              <a:t>khu</a:t>
            </a:r>
            <a:r>
              <a:rPr lang="en-US" sz="2800" smtClean="0"/>
              <a:t> </a:t>
            </a:r>
            <a:r>
              <a:rPr lang="en-US" sz="2800" err="1" smtClean="0"/>
              <a:t>vực</a:t>
            </a:r>
            <a:r>
              <a:rPr lang="en-US" sz="2800" smtClean="0"/>
              <a:t> </a:t>
            </a:r>
            <a:r>
              <a:rPr lang="en-US" sz="2800" err="1" smtClean="0"/>
              <a:t>Đền</a:t>
            </a:r>
            <a:r>
              <a:rPr lang="en-US" sz="2800" smtClean="0"/>
              <a:t> </a:t>
            </a:r>
            <a:r>
              <a:rPr lang="en-US" sz="2800" err="1" smtClean="0"/>
              <a:t>Trung</a:t>
            </a:r>
            <a:r>
              <a:rPr lang="en-US" sz="2800" smtClean="0"/>
              <a:t>?</a:t>
            </a:r>
          </a:p>
          <a:p>
            <a:pPr marL="342900" indent="-342900"/>
            <a:r>
              <a:rPr lang="en-US" sz="2800" smtClean="0"/>
              <a:t>12) </a:t>
            </a:r>
            <a:r>
              <a:rPr lang="en-US" sz="2800" err="1" smtClean="0"/>
              <a:t>Các</a:t>
            </a:r>
            <a:r>
              <a:rPr lang="en-US" sz="2800" smtClean="0"/>
              <a:t> </a:t>
            </a:r>
            <a:r>
              <a:rPr lang="en-US" sz="2800" err="1" smtClean="0"/>
              <a:t>vua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thường</a:t>
            </a:r>
            <a:r>
              <a:rPr lang="en-US" sz="2800" smtClean="0"/>
              <a:t> </a:t>
            </a:r>
            <a:r>
              <a:rPr lang="en-US" sz="2800" err="1" smtClean="0"/>
              <a:t>làm</a:t>
            </a:r>
            <a:r>
              <a:rPr lang="en-US" sz="2800" smtClean="0"/>
              <a:t> </a:t>
            </a:r>
            <a:r>
              <a:rPr lang="en-US" sz="2800" err="1" smtClean="0"/>
              <a:t>gì</a:t>
            </a:r>
            <a:r>
              <a:rPr lang="en-US" sz="2800" smtClean="0"/>
              <a:t> </a:t>
            </a:r>
            <a:r>
              <a:rPr lang="en-US" sz="2800" err="1" smtClean="0"/>
              <a:t>nơi</a:t>
            </a:r>
            <a:r>
              <a:rPr lang="en-US" sz="2800" smtClean="0"/>
              <a:t> </a:t>
            </a:r>
            <a:r>
              <a:rPr lang="en-US" sz="2800" err="1" smtClean="0"/>
              <a:t>Đền</a:t>
            </a:r>
            <a:r>
              <a:rPr lang="en-US" sz="2800" smtClean="0"/>
              <a:t> </a:t>
            </a:r>
            <a:r>
              <a:rPr lang="en-US" sz="2800" err="1" smtClean="0"/>
              <a:t>Thượng</a:t>
            </a:r>
            <a:r>
              <a:rPr lang="en-US" sz="2800" smtClean="0"/>
              <a:t>?</a:t>
            </a:r>
          </a:p>
          <a:p>
            <a:pPr marL="342900" indent="-342900"/>
            <a:r>
              <a:rPr lang="en-US" sz="2800" smtClean="0"/>
              <a:t>13) </a:t>
            </a:r>
            <a:r>
              <a:rPr lang="en-US" sz="2800" err="1" smtClean="0"/>
              <a:t>Giổ</a:t>
            </a:r>
            <a:r>
              <a:rPr lang="en-US" sz="2800" smtClean="0"/>
              <a:t> </a:t>
            </a:r>
            <a:r>
              <a:rPr lang="en-US" sz="2800" err="1" smtClean="0"/>
              <a:t>tổ</a:t>
            </a:r>
            <a:r>
              <a:rPr lang="en-US" sz="2800" smtClean="0"/>
              <a:t> </a:t>
            </a:r>
            <a:r>
              <a:rPr lang="en-US" sz="2800" err="1" smtClean="0"/>
              <a:t>Hùng</a:t>
            </a:r>
            <a:r>
              <a:rPr lang="en-US" sz="2800" smtClean="0"/>
              <a:t> </a:t>
            </a:r>
            <a:r>
              <a:rPr lang="en-US" sz="2800" err="1" smtClean="0"/>
              <a:t>Vương</a:t>
            </a:r>
            <a:r>
              <a:rPr lang="en-US" sz="2800" smtClean="0"/>
              <a:t> </a:t>
            </a:r>
            <a:r>
              <a:rPr lang="en-US" sz="2800" err="1" smtClean="0"/>
              <a:t>ngày</a:t>
            </a:r>
            <a:r>
              <a:rPr lang="en-US" sz="2800" smtClean="0"/>
              <a:t> nay </a:t>
            </a:r>
            <a:r>
              <a:rPr lang="en-US" sz="2800" err="1" smtClean="0"/>
              <a:t>có</a:t>
            </a:r>
            <a:r>
              <a:rPr lang="en-US" sz="2800" smtClean="0"/>
              <a:t> ý </a:t>
            </a:r>
            <a:r>
              <a:rPr lang="en-US" sz="2800" err="1" smtClean="0"/>
              <a:t>nghĩa</a:t>
            </a:r>
            <a:r>
              <a:rPr lang="en-US" sz="2800" smtClean="0"/>
              <a:t> </a:t>
            </a:r>
            <a:r>
              <a:rPr lang="en-US" sz="2800" err="1" smtClean="0"/>
              <a:t>gì</a:t>
            </a:r>
            <a:r>
              <a:rPr lang="en-US" sz="2800" smtClean="0"/>
              <a:t> </a:t>
            </a:r>
            <a:r>
              <a:rPr lang="en-US" sz="2800" err="1" smtClean="0"/>
              <a:t>tại</a:t>
            </a:r>
            <a:r>
              <a:rPr lang="en-US" sz="2800" smtClean="0"/>
              <a:t> </a:t>
            </a:r>
            <a:r>
              <a:rPr lang="en-US" sz="2800" err="1" smtClean="0"/>
              <a:t>hải</a:t>
            </a:r>
            <a:r>
              <a:rPr lang="en-US" sz="2800" smtClean="0"/>
              <a:t> </a:t>
            </a:r>
            <a:r>
              <a:rPr lang="en-US" sz="2800" err="1" smtClean="0"/>
              <a:t>ngoại</a:t>
            </a:r>
            <a:r>
              <a:rPr lang="en-US" sz="2800" smtClean="0"/>
              <a:t>?</a:t>
            </a:r>
          </a:p>
          <a:p>
            <a:pPr marL="342900" indent="-342900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81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914400" y="1295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1) </a:t>
            </a:r>
            <a:r>
              <a:rPr lang="en-US" sz="2000" err="1" smtClean="0"/>
              <a:t>Khi</a:t>
            </a:r>
            <a:r>
              <a:rPr lang="en-US" sz="2000" smtClean="0"/>
              <a:t> </a:t>
            </a:r>
            <a:r>
              <a:rPr lang="en-US" sz="2000" err="1" smtClean="0"/>
              <a:t>nào</a:t>
            </a:r>
            <a:r>
              <a:rPr lang="en-US" sz="2000" smtClean="0"/>
              <a:t> </a:t>
            </a:r>
            <a:r>
              <a:rPr lang="en-US" sz="2000" err="1" smtClean="0"/>
              <a:t>một</a:t>
            </a:r>
            <a:r>
              <a:rPr lang="en-US" sz="2000" smtClean="0"/>
              <a:t> </a:t>
            </a:r>
            <a:r>
              <a:rPr lang="en-US" sz="2000" err="1" smtClean="0"/>
              <a:t>ngày</a:t>
            </a:r>
            <a:r>
              <a:rPr lang="en-US" sz="2000" smtClean="0"/>
              <a:t> </a:t>
            </a:r>
            <a:r>
              <a:rPr lang="en-US" sz="2000" err="1" smtClean="0"/>
              <a:t>lễ</a:t>
            </a:r>
            <a:r>
              <a:rPr lang="en-US" sz="2000" smtClean="0"/>
              <a:t> </a:t>
            </a:r>
            <a:r>
              <a:rPr lang="en-US" sz="2000" err="1" smtClean="0"/>
              <a:t>được</a:t>
            </a:r>
            <a:r>
              <a:rPr lang="en-US" sz="2000" smtClean="0"/>
              <a:t> </a:t>
            </a:r>
            <a:r>
              <a:rPr lang="en-US" sz="2000" err="1" smtClean="0"/>
              <a:t>gọi</a:t>
            </a:r>
            <a:r>
              <a:rPr lang="en-US" sz="2000" smtClean="0"/>
              <a:t> </a:t>
            </a:r>
            <a:r>
              <a:rPr lang="en-US" sz="2000" err="1" smtClean="0"/>
              <a:t>là</a:t>
            </a:r>
            <a:r>
              <a:rPr lang="en-US" sz="2000" smtClean="0"/>
              <a:t> “</a:t>
            </a:r>
            <a:r>
              <a:rPr lang="en-US" sz="2000" err="1" smtClean="0"/>
              <a:t>quốc</a:t>
            </a:r>
            <a:r>
              <a:rPr lang="en-US" sz="2000" smtClean="0"/>
              <a:t> </a:t>
            </a:r>
            <a:r>
              <a:rPr lang="en-US" sz="2000" err="1" smtClean="0"/>
              <a:t>lễ</a:t>
            </a:r>
            <a:r>
              <a:rPr lang="en-US" sz="2000" smtClean="0"/>
              <a:t>”?</a:t>
            </a:r>
            <a:endParaRPr lang="en-US" sz="2000"/>
          </a:p>
        </p:txBody>
      </p:sp>
      <p:sp>
        <p:nvSpPr>
          <p:cNvPr id="6" name="Oval 5"/>
          <p:cNvSpPr/>
          <p:nvPr/>
        </p:nvSpPr>
        <p:spPr>
          <a:xfrm>
            <a:off x="1371600" y="2438400"/>
            <a:ext cx="1676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 smtClean="0"/>
              <a:t>Quốc</a:t>
            </a:r>
            <a:r>
              <a:rPr lang="en-US" smtClean="0"/>
              <a:t> </a:t>
            </a:r>
            <a:r>
              <a:rPr lang="en-US" err="1" smtClean="0"/>
              <a:t>gia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2438400"/>
            <a:ext cx="17526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 smtClean="0">
                <a:solidFill>
                  <a:schemeClr val="tx1"/>
                </a:solidFill>
              </a:rPr>
              <a:t>ngày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err="1" smtClean="0">
                <a:solidFill>
                  <a:schemeClr val="tx1"/>
                </a:solidFill>
              </a:rPr>
              <a:t>lễ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>
          <a:xfrm>
            <a:off x="3048000" y="2781300"/>
            <a:ext cx="2895600" cy="127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38600" y="2743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 smtClean="0"/>
              <a:t>tổ</a:t>
            </a:r>
            <a:r>
              <a:rPr lang="en-US" smtClean="0"/>
              <a:t> </a:t>
            </a:r>
            <a:r>
              <a:rPr lang="en-US" err="1" smtClean="0"/>
              <a:t>chức</a:t>
            </a: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4343400"/>
            <a:ext cx="21336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 smtClean="0"/>
              <a:t>Toàn</a:t>
            </a:r>
            <a:r>
              <a:rPr lang="en-US" smtClean="0"/>
              <a:t> </a:t>
            </a:r>
            <a:r>
              <a:rPr lang="en-US" err="1" smtClean="0"/>
              <a:t>dân</a:t>
            </a:r>
            <a:r>
              <a:rPr lang="en-US" smtClean="0"/>
              <a:t> </a:t>
            </a:r>
            <a:r>
              <a:rPr lang="en-US" err="1" smtClean="0"/>
              <a:t>chúng</a:t>
            </a:r>
            <a:endParaRPr lang="en-US"/>
          </a:p>
        </p:txBody>
      </p:sp>
      <p:cxnSp>
        <p:nvCxnSpPr>
          <p:cNvPr id="13" name="Straight Arrow Connector 12" descr="mừng / tưởng nhớ"/>
          <p:cNvCxnSpPr>
            <a:stCxn id="11" idx="6"/>
            <a:endCxn id="7" idx="3"/>
          </p:cNvCxnSpPr>
          <p:nvPr/>
        </p:nvCxnSpPr>
        <p:spPr>
          <a:xfrm flipV="1">
            <a:off x="3886200" y="3023767"/>
            <a:ext cx="2314063" cy="1662533"/>
          </a:xfrm>
          <a:prstGeom prst="curvedConnector2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91000" y="3581400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mừng</a:t>
            </a:r>
            <a:r>
              <a:rPr lang="en-US" smtClean="0"/>
              <a:t> / </a:t>
            </a:r>
            <a:r>
              <a:rPr lang="en-US" err="1" smtClean="0"/>
              <a:t>tưởng</a:t>
            </a:r>
            <a:r>
              <a:rPr lang="en-US" smtClean="0"/>
              <a:t> </a:t>
            </a:r>
            <a:r>
              <a:rPr lang="en-US" err="1" smtClean="0"/>
              <a:t>nhớ</a:t>
            </a:r>
            <a:endParaRPr lang="en-US"/>
          </a:p>
        </p:txBody>
      </p:sp>
      <p:cxnSp>
        <p:nvCxnSpPr>
          <p:cNvPr id="20" name="Elbow Connector 19"/>
          <p:cNvCxnSpPr>
            <a:stCxn id="7" idx="1"/>
            <a:endCxn id="6" idx="0"/>
          </p:cNvCxnSpPr>
          <p:nvPr/>
        </p:nvCxnSpPr>
        <p:spPr>
          <a:xfrm rot="16200000" flipV="1">
            <a:off x="4154816" y="493385"/>
            <a:ext cx="100433" cy="3990463"/>
          </a:xfrm>
          <a:prstGeom prst="curvedConnector3">
            <a:avLst>
              <a:gd name="adj1" fmla="val 327614"/>
            </a:avLst>
          </a:prstGeom>
          <a:ln w="254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52800" y="2133600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tượng</a:t>
            </a:r>
            <a:r>
              <a:rPr lang="en-US" smtClean="0"/>
              <a:t> </a:t>
            </a:r>
            <a:r>
              <a:rPr lang="en-US" err="1" smtClean="0"/>
              <a:t>trưng</a:t>
            </a:r>
            <a:r>
              <a:rPr lang="en-US" smtClean="0"/>
              <a:t> </a:t>
            </a:r>
            <a:r>
              <a:rPr lang="en-US" err="1" smtClean="0"/>
              <a:t>cho</a:t>
            </a:r>
            <a:r>
              <a:rPr lang="en-US" smtClean="0"/>
              <a:t> </a:t>
            </a:r>
            <a:endParaRPr lang="en-US"/>
          </a:p>
        </p:txBody>
      </p:sp>
      <p:cxnSp>
        <p:nvCxnSpPr>
          <p:cNvPr id="23" name="Shape 22"/>
          <p:cNvCxnSpPr>
            <a:stCxn id="7" idx="4"/>
          </p:cNvCxnSpPr>
          <p:nvPr/>
        </p:nvCxnSpPr>
        <p:spPr>
          <a:xfrm rot="5400000">
            <a:off x="4400550" y="2457450"/>
            <a:ext cx="1752600" cy="3086100"/>
          </a:xfrm>
          <a:prstGeom prst="curvedConnector2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53000" y="4572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 smtClean="0"/>
              <a:t>đoàn</a:t>
            </a:r>
            <a:r>
              <a:rPr lang="en-US" smtClean="0"/>
              <a:t> </a:t>
            </a:r>
            <a:r>
              <a:rPr lang="en-US" err="1" smtClean="0"/>
              <a:t>kết</a:t>
            </a:r>
            <a:endParaRPr lang="en-US"/>
          </a:p>
        </p:txBody>
      </p:sp>
      <p:cxnSp>
        <p:nvCxnSpPr>
          <p:cNvPr id="26" name="Curved Connector 25"/>
          <p:cNvCxnSpPr>
            <a:stCxn id="11" idx="1"/>
            <a:endCxn id="6" idx="3"/>
          </p:cNvCxnSpPr>
          <p:nvPr/>
        </p:nvCxnSpPr>
        <p:spPr>
          <a:xfrm rot="16200000" flipV="1">
            <a:off x="1131048" y="3509822"/>
            <a:ext cx="1420066" cy="447956"/>
          </a:xfrm>
          <a:prstGeom prst="curvedConnector3">
            <a:avLst>
              <a:gd name="adj1" fmla="val 50000"/>
            </a:avLst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5000" y="3581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tạo</a:t>
            </a:r>
            <a:r>
              <a:rPr lang="en-US" smtClean="0"/>
              <a:t> </a:t>
            </a:r>
            <a:r>
              <a:rPr lang="en-US" err="1" smtClean="0"/>
              <a:t>nên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914400" y="1143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2) </a:t>
            </a:r>
            <a:r>
              <a:rPr lang="en-US" sz="2400" err="1" smtClean="0"/>
              <a:t>Truyền</a:t>
            </a:r>
            <a:r>
              <a:rPr lang="en-US" sz="2400" smtClean="0"/>
              <a:t> </a:t>
            </a:r>
            <a:r>
              <a:rPr lang="en-US" sz="2400" err="1" smtClean="0"/>
              <a:t>thuyết</a:t>
            </a:r>
            <a:r>
              <a:rPr lang="en-US" sz="2400" smtClean="0"/>
              <a:t> </a:t>
            </a:r>
            <a:r>
              <a:rPr lang="en-US" sz="2400" err="1" smtClean="0"/>
              <a:t>là</a:t>
            </a:r>
            <a:r>
              <a:rPr lang="en-US" sz="2400" smtClean="0"/>
              <a:t> </a:t>
            </a:r>
            <a:r>
              <a:rPr lang="en-US" sz="2400" err="1" smtClean="0"/>
              <a:t>gì</a:t>
            </a:r>
            <a:r>
              <a:rPr lang="en-US" sz="2400" smtClean="0"/>
              <a:t>?</a:t>
            </a:r>
            <a:endParaRPr lang="en-US" sz="2400"/>
          </a:p>
        </p:txBody>
      </p:sp>
      <p:sp>
        <p:nvSpPr>
          <p:cNvPr id="18" name="Oval 17"/>
          <p:cNvSpPr/>
          <p:nvPr/>
        </p:nvSpPr>
        <p:spPr>
          <a:xfrm>
            <a:off x="1371600" y="2133600"/>
            <a:ext cx="13716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 smtClean="0"/>
              <a:t>Câu</a:t>
            </a:r>
            <a:r>
              <a:rPr lang="en-US" smtClean="0"/>
              <a:t> </a:t>
            </a:r>
            <a:r>
              <a:rPr lang="en-US" err="1" smtClean="0"/>
              <a:t>truyện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2286000"/>
            <a:ext cx="1600200" cy="1066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 smtClean="0"/>
              <a:t>Người</a:t>
            </a:r>
            <a:r>
              <a:rPr lang="en-US" smtClean="0"/>
              <a:t> </a:t>
            </a:r>
            <a:r>
              <a:rPr lang="en-US" err="1" smtClean="0"/>
              <a:t>đời</a:t>
            </a:r>
            <a:r>
              <a:rPr lang="en-US" smtClean="0"/>
              <a:t> </a:t>
            </a:r>
            <a:r>
              <a:rPr lang="en-US" err="1" smtClean="0"/>
              <a:t>trước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4724400"/>
            <a:ext cx="18288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err="1" smtClean="0"/>
              <a:t>Người</a:t>
            </a:r>
            <a:r>
              <a:rPr lang="en-US" smtClean="0"/>
              <a:t> </a:t>
            </a:r>
            <a:r>
              <a:rPr lang="en-US" err="1" smtClean="0"/>
              <a:t>đời</a:t>
            </a:r>
            <a:r>
              <a:rPr lang="en-US" smtClean="0"/>
              <a:t> </a:t>
            </a:r>
            <a:r>
              <a:rPr lang="en-US" err="1" smtClean="0"/>
              <a:t>sau</a:t>
            </a:r>
            <a:endParaRPr lang="en-US"/>
          </a:p>
        </p:txBody>
      </p:sp>
      <p:cxnSp>
        <p:nvCxnSpPr>
          <p:cNvPr id="28" name="Curved Connector 27"/>
          <p:cNvCxnSpPr>
            <a:stCxn id="19" idx="1"/>
            <a:endCxn id="18" idx="7"/>
          </p:cNvCxnSpPr>
          <p:nvPr/>
        </p:nvCxnSpPr>
        <p:spPr>
          <a:xfrm rot="16200000" flipV="1">
            <a:off x="3728221" y="1059306"/>
            <a:ext cx="197037" cy="2568810"/>
          </a:xfrm>
          <a:prstGeom prst="curvedConnector3">
            <a:avLst>
              <a:gd name="adj1" fmla="val 272654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0" y="19050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kể</a:t>
            </a:r>
            <a:r>
              <a:rPr lang="en-US" smtClean="0"/>
              <a:t> </a:t>
            </a:r>
            <a:r>
              <a:rPr lang="en-US" err="1" smtClean="0"/>
              <a:t>lại</a:t>
            </a:r>
            <a:endParaRPr lang="en-US"/>
          </a:p>
        </p:txBody>
      </p:sp>
      <p:cxnSp>
        <p:nvCxnSpPr>
          <p:cNvPr id="31" name="Shape 30"/>
          <p:cNvCxnSpPr>
            <a:stCxn id="18" idx="3"/>
            <a:endCxn id="22" idx="0"/>
          </p:cNvCxnSpPr>
          <p:nvPr/>
        </p:nvCxnSpPr>
        <p:spPr>
          <a:xfrm rot="16200000" flipH="1">
            <a:off x="1378137" y="2978337"/>
            <a:ext cx="1940392" cy="1551734"/>
          </a:xfrm>
          <a:prstGeom prst="curvedConnector3">
            <a:avLst>
              <a:gd name="adj1" fmla="val 50000"/>
            </a:avLst>
          </a:prstGeom>
          <a:ln w="25400" cap="flat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62200" y="3810000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truyền cho</a:t>
            </a:r>
            <a:endParaRPr lang="en-US"/>
          </a:p>
        </p:txBody>
      </p:sp>
      <p:cxnSp>
        <p:nvCxnSpPr>
          <p:cNvPr id="42" name="Shape 41"/>
          <p:cNvCxnSpPr>
            <a:stCxn id="22" idx="6"/>
            <a:endCxn id="19" idx="4"/>
          </p:cNvCxnSpPr>
          <p:nvPr/>
        </p:nvCxnSpPr>
        <p:spPr>
          <a:xfrm flipV="1">
            <a:off x="4038600" y="3352800"/>
            <a:ext cx="1638300" cy="1828800"/>
          </a:xfrm>
          <a:prstGeom prst="curvedConnector2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29200" y="4572000"/>
            <a:ext cx="239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lắng nghe và ghi nhớ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3) Miền xuôi khác miền ngược như thế nào?</a:t>
            </a:r>
            <a:endParaRPr lang="en-US" sz="2400"/>
          </a:p>
        </p:txBody>
      </p:sp>
      <p:sp>
        <p:nvSpPr>
          <p:cNvPr id="14" name="Oval 13"/>
          <p:cNvSpPr/>
          <p:nvPr/>
        </p:nvSpPr>
        <p:spPr>
          <a:xfrm>
            <a:off x="1600200" y="2209800"/>
            <a:ext cx="1219200" cy="609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miền ngược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2133600"/>
            <a:ext cx="1219200" cy="685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đồi núi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81200" y="4953000"/>
            <a:ext cx="1295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đồng bằng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5029200"/>
            <a:ext cx="1143000" cy="685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miền xuôi</a:t>
            </a:r>
            <a:endParaRPr lang="en-US"/>
          </a:p>
        </p:txBody>
      </p:sp>
      <p:cxnSp>
        <p:nvCxnSpPr>
          <p:cNvPr id="21" name="Shape 20"/>
          <p:cNvCxnSpPr>
            <a:stCxn id="17" idx="4"/>
            <a:endCxn id="16" idx="4"/>
          </p:cNvCxnSpPr>
          <p:nvPr/>
        </p:nvCxnSpPr>
        <p:spPr>
          <a:xfrm rot="5400000">
            <a:off x="4000500" y="4343400"/>
            <a:ext cx="152400" cy="2895600"/>
          </a:xfrm>
          <a:prstGeom prst="curvedConnector3">
            <a:avLst>
              <a:gd name="adj1" fmla="val 2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2400" y="601980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có nhiều</a:t>
            </a:r>
            <a:endParaRPr lang="en-US"/>
          </a:p>
        </p:txBody>
      </p:sp>
      <p:cxnSp>
        <p:nvCxnSpPr>
          <p:cNvPr id="26" name="Curved Connector 25"/>
          <p:cNvCxnSpPr>
            <a:stCxn id="14" idx="0"/>
            <a:endCxn id="15" idx="0"/>
          </p:cNvCxnSpPr>
          <p:nvPr/>
        </p:nvCxnSpPr>
        <p:spPr>
          <a:xfrm rot="5400000" flipH="1" flipV="1">
            <a:off x="3733800" y="609600"/>
            <a:ext cx="76200" cy="3124200"/>
          </a:xfrm>
          <a:prstGeom prst="curvedConnector3">
            <a:avLst>
              <a:gd name="adj1" fmla="val 40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52800" y="160020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nằm trên</a:t>
            </a: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05200" y="3657600"/>
            <a:ext cx="1295400" cy="762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Người ta</a:t>
            </a:r>
            <a:endParaRPr lang="en-US"/>
          </a:p>
        </p:txBody>
      </p:sp>
      <p:cxnSp>
        <p:nvCxnSpPr>
          <p:cNvPr id="33" name="Shape 32"/>
          <p:cNvCxnSpPr>
            <a:stCxn id="30" idx="1"/>
            <a:endCxn id="14" idx="6"/>
          </p:cNvCxnSpPr>
          <p:nvPr/>
        </p:nvCxnSpPr>
        <p:spPr>
          <a:xfrm rot="16200000" flipV="1">
            <a:off x="2629858" y="2704142"/>
            <a:ext cx="1254592" cy="875507"/>
          </a:xfrm>
          <a:prstGeom prst="curvedConnector2">
            <a:avLst/>
          </a:prstGeom>
          <a:ln w="25400"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5200" y="289560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đi lên</a:t>
            </a:r>
            <a:endParaRPr lang="en-US"/>
          </a:p>
        </p:txBody>
      </p:sp>
      <p:cxnSp>
        <p:nvCxnSpPr>
          <p:cNvPr id="36" name="Curved Connector 35"/>
          <p:cNvCxnSpPr>
            <a:stCxn id="30" idx="4"/>
            <a:endCxn id="17" idx="1"/>
          </p:cNvCxnSpPr>
          <p:nvPr/>
        </p:nvCxnSpPr>
        <p:spPr>
          <a:xfrm rot="16200000" flipH="1">
            <a:off x="4281628" y="4290871"/>
            <a:ext cx="710033" cy="967489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48200" y="44958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đi xuống</a:t>
            </a:r>
            <a:endParaRPr lang="en-US"/>
          </a:p>
        </p:txBody>
      </p:sp>
      <p:cxnSp>
        <p:nvCxnSpPr>
          <p:cNvPr id="41" name="Shape 40"/>
          <p:cNvCxnSpPr>
            <a:stCxn id="30" idx="2"/>
            <a:endCxn id="16" idx="1"/>
          </p:cNvCxnSpPr>
          <p:nvPr/>
        </p:nvCxnSpPr>
        <p:spPr>
          <a:xfrm rot="10800000" flipV="1">
            <a:off x="2170908" y="4038599"/>
            <a:ext cx="1334293" cy="1048311"/>
          </a:xfrm>
          <a:prstGeom prst="curvedConnector2">
            <a:avLst/>
          </a:prstGeom>
          <a:ln w="25400">
            <a:solidFill>
              <a:srgbClr val="7030A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71600" y="41910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cày cấy ở</a:t>
            </a:r>
            <a:endParaRPr lang="en-US"/>
          </a:p>
        </p:txBody>
      </p:sp>
      <p:cxnSp>
        <p:nvCxnSpPr>
          <p:cNvPr id="46" name="Shape 45"/>
          <p:cNvCxnSpPr>
            <a:stCxn id="15" idx="5"/>
            <a:endCxn id="17" idx="6"/>
          </p:cNvCxnSpPr>
          <p:nvPr/>
        </p:nvCxnSpPr>
        <p:spPr>
          <a:xfrm rot="16200000" flipH="1">
            <a:off x="4603960" y="3880059"/>
            <a:ext cx="2653133" cy="330948"/>
          </a:xfrm>
          <a:prstGeom prst="curvedConnector4">
            <a:avLst>
              <a:gd name="adj1" fmla="val 41976"/>
              <a:gd name="adj2" fmla="val 169074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72200" y="38100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cao hơn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4) Trước Công Nguyên là gì?</a:t>
            </a:r>
            <a:endParaRPr lang="en-US" sz="240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95400" y="3048000"/>
            <a:ext cx="6400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4114800" y="23622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429000" y="32004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Năm Chúa </a:t>
            </a:r>
          </a:p>
          <a:p>
            <a:r>
              <a:rPr lang="en-US" smtClean="0"/>
              <a:t>Giê-su ra đời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00200" y="2667000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Trước Công Nguyên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0" y="2667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Sau Công Nguyên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© 2014 </a:t>
            </a:r>
            <a:r>
              <a:rPr lang="en-US" sz="800" err="1" smtClean="0"/>
              <a:t>Trường</a:t>
            </a:r>
            <a:r>
              <a:rPr lang="en-US" sz="800" smtClean="0"/>
              <a:t> </a:t>
            </a:r>
            <a:r>
              <a:rPr lang="en-US" sz="800" err="1" smtClean="0"/>
              <a:t>Việt</a:t>
            </a:r>
            <a:r>
              <a:rPr lang="en-US" sz="800" smtClean="0"/>
              <a:t> </a:t>
            </a:r>
            <a:r>
              <a:rPr lang="en-US" sz="800" err="1" smtClean="0"/>
              <a:t>Ngữ</a:t>
            </a:r>
            <a:r>
              <a:rPr lang="en-US" sz="800" smtClean="0"/>
              <a:t> &amp; </a:t>
            </a:r>
            <a:r>
              <a:rPr lang="en-US" sz="800" err="1" smtClean="0"/>
              <a:t>Văn</a:t>
            </a:r>
            <a:r>
              <a:rPr lang="en-US" sz="800" smtClean="0"/>
              <a:t> </a:t>
            </a:r>
            <a:r>
              <a:rPr lang="en-US" sz="800" err="1" smtClean="0"/>
              <a:t>Hóa</a:t>
            </a:r>
            <a:r>
              <a:rPr lang="en-US" sz="800" smtClean="0"/>
              <a:t> PBC, All Right Reserved</a:t>
            </a:r>
            <a:endParaRPr lang="en-US" sz="80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err="1" smtClean="0"/>
              <a:t>Đố</a:t>
            </a:r>
            <a:r>
              <a:rPr lang="en-US" sz="3600" b="1" smtClean="0"/>
              <a:t> </a:t>
            </a:r>
            <a:r>
              <a:rPr lang="en-US" sz="3600" b="1" err="1" smtClean="0"/>
              <a:t>Vui</a:t>
            </a:r>
            <a:r>
              <a:rPr lang="en-US" sz="3600" b="1" smtClean="0"/>
              <a:t> </a:t>
            </a:r>
            <a:r>
              <a:rPr lang="en-US" sz="3600" b="1" err="1" smtClean="0"/>
              <a:t>Để</a:t>
            </a:r>
            <a:r>
              <a:rPr lang="en-US" sz="3600" b="1" smtClean="0"/>
              <a:t> </a:t>
            </a:r>
            <a:r>
              <a:rPr lang="en-US" sz="3600" b="1" err="1" smtClean="0"/>
              <a:t>Học</a:t>
            </a:r>
            <a:endParaRPr lang="en-US" sz="3600" b="1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5) Nhiệm vụ của chủ tế là gì?</a:t>
            </a:r>
            <a:endParaRPr lang="en-US" sz="2400"/>
          </a:p>
        </p:txBody>
      </p:sp>
      <p:sp>
        <p:nvSpPr>
          <p:cNvPr id="6" name="Oval 5"/>
          <p:cNvSpPr/>
          <p:nvPr/>
        </p:nvSpPr>
        <p:spPr>
          <a:xfrm>
            <a:off x="1447800" y="3886200"/>
            <a:ext cx="1371600" cy="762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chủ tế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4876800"/>
            <a:ext cx="1219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lễ vật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3581400"/>
            <a:ext cx="9144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bàn thờ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00600" y="2057400"/>
            <a:ext cx="11430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Chúa Trời</a:t>
            </a:r>
            <a:endParaRPr lang="en-US"/>
          </a:p>
        </p:txBody>
      </p:sp>
      <p:cxnSp>
        <p:nvCxnSpPr>
          <p:cNvPr id="11" name="Shape 10"/>
          <p:cNvCxnSpPr>
            <a:stCxn id="6" idx="4"/>
            <a:endCxn id="7" idx="2"/>
          </p:cNvCxnSpPr>
          <p:nvPr/>
        </p:nvCxnSpPr>
        <p:spPr>
          <a:xfrm rot="16200000" flipH="1">
            <a:off x="2781300" y="4000500"/>
            <a:ext cx="609600" cy="19050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7" idx="6"/>
            <a:endCxn id="8" idx="3"/>
          </p:cNvCxnSpPr>
          <p:nvPr/>
        </p:nvCxnSpPr>
        <p:spPr>
          <a:xfrm flipV="1">
            <a:off x="5257800" y="4361889"/>
            <a:ext cx="1734111" cy="89591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8" idx="1"/>
            <a:endCxn id="9" idx="6"/>
          </p:cNvCxnSpPr>
          <p:nvPr/>
        </p:nvCxnSpPr>
        <p:spPr>
          <a:xfrm rot="16200000" flipV="1">
            <a:off x="5867401" y="2590800"/>
            <a:ext cx="1200711" cy="104831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286000" y="1905000"/>
            <a:ext cx="12192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dân chúng</a:t>
            </a:r>
            <a:endParaRPr lang="en-US"/>
          </a:p>
        </p:txBody>
      </p:sp>
      <p:cxnSp>
        <p:nvCxnSpPr>
          <p:cNvPr id="19" name="Curved Connector 18"/>
          <p:cNvCxnSpPr>
            <a:stCxn id="17" idx="2"/>
            <a:endCxn id="6" idx="1"/>
          </p:cNvCxnSpPr>
          <p:nvPr/>
        </p:nvCxnSpPr>
        <p:spPr>
          <a:xfrm rot="10800000" flipV="1">
            <a:off x="1648666" y="2362200"/>
            <a:ext cx="637334" cy="16355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7" idx="7"/>
            <a:endCxn id="9" idx="1"/>
          </p:cNvCxnSpPr>
          <p:nvPr/>
        </p:nvCxnSpPr>
        <p:spPr>
          <a:xfrm rot="16200000" flipH="1">
            <a:off x="4071120" y="1294443"/>
            <a:ext cx="152400" cy="1641337"/>
          </a:xfrm>
          <a:prstGeom prst="curvedConnector3">
            <a:avLst>
              <a:gd name="adj1" fmla="val -2378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9" idx="3"/>
            <a:endCxn id="17" idx="4"/>
          </p:cNvCxnSpPr>
          <p:nvPr/>
        </p:nvCxnSpPr>
        <p:spPr>
          <a:xfrm rot="5400000" flipH="1">
            <a:off x="3922550" y="1792451"/>
            <a:ext cx="18489" cy="2072389"/>
          </a:xfrm>
          <a:prstGeom prst="curvedConnector3">
            <a:avLst>
              <a:gd name="adj1" fmla="val -19606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9" idx="5"/>
          </p:cNvCxnSpPr>
          <p:nvPr/>
        </p:nvCxnSpPr>
        <p:spPr>
          <a:xfrm rot="5400000">
            <a:off x="3410347" y="2094543"/>
            <a:ext cx="1622519" cy="310921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495300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hiến dâng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67400" y="4876800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được đặt tại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3124200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được dùng để thờ phượng</a:t>
            </a:r>
            <a:endParaRPr lang="en-US"/>
          </a:p>
        </p:txBody>
      </p:sp>
      <p:cxnSp>
        <p:nvCxnSpPr>
          <p:cNvPr id="23" name="Shape 22"/>
          <p:cNvCxnSpPr>
            <a:stCxn id="6" idx="7"/>
            <a:endCxn id="9" idx="4"/>
          </p:cNvCxnSpPr>
          <p:nvPr/>
        </p:nvCxnSpPr>
        <p:spPr>
          <a:xfrm rot="5400000" flipH="1" flipV="1">
            <a:off x="3482321" y="2108013"/>
            <a:ext cx="1025992" cy="27535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19400" y="342900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phụng thờ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86200" y="396240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ban ơn lành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429000" y="1600200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thờ phượng &amp; xin khấn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352800" y="297180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ban ơn lành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9600" y="2895600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hợp lực cùng chủ tế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lnDef>
      <a:spPr>
        <a:ln w="19050">
          <a:solidFill>
            <a:schemeClr val="tx1">
              <a:lumMod val="50000"/>
              <a:lumOff val="50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5965</TotalTime>
  <Words>1065</Words>
  <Application>Microsoft Office PowerPoint</Application>
  <PresentationFormat>On-screen Show (4:3)</PresentationFormat>
  <Paragraphs>180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</vt:lpstr>
      <vt:lpstr>Bài Học 14:  Giổ Tổ Hùng Vương</vt:lpstr>
      <vt:lpstr>Cầu Nguyện Đầu Giờ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Northrop Grumman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Học 11:  Sông Hồng</dc:title>
  <dc:creator>trankh</dc:creator>
  <cp:lastModifiedBy>trankh</cp:lastModifiedBy>
  <cp:revision>11</cp:revision>
  <dcterms:created xsi:type="dcterms:W3CDTF">2014-01-25T05:28:07Z</dcterms:created>
  <dcterms:modified xsi:type="dcterms:W3CDTF">2014-02-06T05:11:51Z</dcterms:modified>
</cp:coreProperties>
</file>